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3" r:id="rId2"/>
    <p:sldId id="276" r:id="rId3"/>
    <p:sldId id="284" r:id="rId4"/>
    <p:sldId id="285" r:id="rId5"/>
    <p:sldId id="286" r:id="rId6"/>
    <p:sldId id="280" r:id="rId7"/>
    <p:sldId id="281" r:id="rId8"/>
    <p:sldId id="277" r:id="rId9"/>
    <p:sldId id="278" r:id="rId10"/>
    <p:sldId id="290" r:id="rId11"/>
    <p:sldId id="279" r:id="rId12"/>
    <p:sldId id="289" r:id="rId13"/>
    <p:sldId id="256" r:id="rId14"/>
    <p:sldId id="282" r:id="rId15"/>
    <p:sldId id="287" r:id="rId16"/>
    <p:sldId id="288" r:id="rId17"/>
    <p:sldId id="257" r:id="rId18"/>
    <p:sldId id="274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70" r:id="rId30"/>
    <p:sldId id="271" r:id="rId31"/>
    <p:sldId id="269" r:id="rId32"/>
    <p:sldId id="268" r:id="rId33"/>
    <p:sldId id="272" r:id="rId34"/>
    <p:sldId id="275" r:id="rId35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FF0000"/>
    <a:srgbClr val="00CCFF"/>
    <a:srgbClr val="FF3300"/>
    <a:srgbClr val="3366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60AED-D677-4174-AD3F-EEBCDEFAE9AA}" type="datetimeFigureOut">
              <a:rPr lang="pl-PL" smtClean="0"/>
              <a:t>2013-03-26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D467B-F8C1-46C1-AA9C-508ADE229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8092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467B-F8C1-46C1-AA9C-508ADE229E3A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2356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3B13F-D83D-4932-9469-EA57FE9E13AC}" type="datetimeFigureOut">
              <a:rPr lang="pl-PL"/>
              <a:pPr>
                <a:defRPr/>
              </a:pPr>
              <a:t>2013-03-26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817D9-3352-4635-9FD9-DAD5B6A537D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FFCA1-C86D-4BC0-819D-855A3C54A4F5}" type="datetimeFigureOut">
              <a:rPr lang="pl-PL"/>
              <a:pPr>
                <a:defRPr/>
              </a:pPr>
              <a:t>2013-03-26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CA28C-04DF-4768-90B2-8201C55A37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D1D0F-87F9-46AD-B3C8-97EBEAF0F807}" type="datetimeFigureOut">
              <a:rPr lang="pl-PL"/>
              <a:pPr>
                <a:defRPr/>
              </a:pPr>
              <a:t>2013-03-26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CA73D-DB3D-4B72-ACE3-C2A921B97AB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950B8-AAE1-4E8F-9774-E1163131844E}" type="datetimeFigureOut">
              <a:rPr lang="pl-PL"/>
              <a:pPr>
                <a:defRPr/>
              </a:pPr>
              <a:t>2013-03-26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55864-33DE-4A46-AFCA-3D2CB2EDF8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770B7-2C24-4F62-90A4-A671AECC23D4}" type="datetimeFigureOut">
              <a:rPr lang="pl-PL"/>
              <a:pPr>
                <a:defRPr/>
              </a:pPr>
              <a:t>2013-03-26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19D84-83FF-4DEA-BE8E-4CBF48B2E2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89FDF-D9F1-48BC-BD1B-1124362C53D2}" type="datetimeFigureOut">
              <a:rPr lang="pl-PL"/>
              <a:pPr>
                <a:defRPr/>
              </a:pPr>
              <a:t>2013-03-26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B5935-03E7-4825-9FEB-8A1A234B1B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99BE8-1698-4146-A9CD-3041868052FA}" type="datetimeFigureOut">
              <a:rPr lang="pl-PL"/>
              <a:pPr>
                <a:defRPr/>
              </a:pPr>
              <a:t>2013-03-26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873B6-0ABB-4A76-9F7E-CC6D30E2F42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3EF9A-00E9-4D4C-93F7-1156BCE09D5D}" type="datetimeFigureOut">
              <a:rPr lang="pl-PL"/>
              <a:pPr>
                <a:defRPr/>
              </a:pPr>
              <a:t>2013-03-26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CE017-1AE2-468B-A00E-D13609B164E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97ABB-4AA7-4CC3-B0E0-12DB6EF85731}" type="datetimeFigureOut">
              <a:rPr lang="pl-PL"/>
              <a:pPr>
                <a:defRPr/>
              </a:pPr>
              <a:t>2013-03-26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6F716-AA41-4A6B-B922-66FB72B26DB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46372-D91E-4DF0-B29B-4501562254B1}" type="datetimeFigureOut">
              <a:rPr lang="pl-PL"/>
              <a:pPr>
                <a:defRPr/>
              </a:pPr>
              <a:t>2013-03-26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243F0-0D6E-46AF-8CD0-03E8BF59C8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EA3D0-E993-4333-9A3F-4612E8ADFD89}" type="datetimeFigureOut">
              <a:rPr lang="pl-PL"/>
              <a:pPr>
                <a:defRPr/>
              </a:pPr>
              <a:t>2013-03-26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0933D-6434-436C-A565-85A94BC3DF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B8F909-C304-40BE-8680-F884787DE2B7}" type="datetimeFigureOut">
              <a:rPr lang="pl-PL"/>
              <a:pPr>
                <a:defRPr/>
              </a:pPr>
              <a:t>2013-03-26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529D42-B272-4ED1-BA8B-E59BAEE86E5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Grp="1"/>
          </p:cNvSpPr>
          <p:nvPr>
            <p:ph type="subTitle" idx="1"/>
          </p:nvPr>
        </p:nvSpPr>
        <p:spPr>
          <a:xfrm>
            <a:off x="2124075" y="4005263"/>
            <a:ext cx="6400800" cy="1752600"/>
          </a:xfrm>
        </p:spPr>
        <p:txBody>
          <a:bodyPr/>
          <a:lstStyle/>
          <a:p>
            <a:r>
              <a:rPr lang="pl-PL" b="1" smtClean="0">
                <a:solidFill>
                  <a:srgbClr val="FF3300"/>
                </a:solidFill>
                <a:latin typeface="Arial Black" pitchFamily="34" charset="0"/>
              </a:rPr>
              <a:t>ZSP KOŹMIN WIELKOPOLSKI </a:t>
            </a:r>
          </a:p>
          <a:p>
            <a:r>
              <a:rPr lang="pl-PL" b="1" smtClean="0">
                <a:solidFill>
                  <a:srgbClr val="FF3300"/>
                </a:solidFill>
                <a:latin typeface="Arial Black" pitchFamily="34" charset="0"/>
              </a:rPr>
              <a:t>im. Józefa Marcińca</a:t>
            </a:r>
          </a:p>
        </p:txBody>
      </p:sp>
      <p:sp>
        <p:nvSpPr>
          <p:cNvPr id="39942" name="WordArt 6"/>
          <p:cNvSpPr>
            <a:spLocks noChangeArrowheads="1" noChangeShapeType="1" noTextEdit="1"/>
          </p:cNvSpPr>
          <p:nvPr/>
        </p:nvSpPr>
        <p:spPr bwMode="auto">
          <a:xfrm>
            <a:off x="755650" y="1628775"/>
            <a:ext cx="7920038" cy="2087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50000">
                      <a:schemeClr val="hlink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Arial Black"/>
              </a:rPr>
              <a:t>BIOGAZOWNIA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88640"/>
            <a:ext cx="8579296" cy="5937523"/>
          </a:xfrm>
        </p:spPr>
        <p:txBody>
          <a:bodyPr/>
          <a:lstStyle/>
          <a:p>
            <a:r>
              <a:rPr lang="pl-PL" sz="2000" b="1" dirty="0">
                <a:solidFill>
                  <a:srgbClr val="002060"/>
                </a:solidFill>
                <a:latin typeface="Arial Black" pitchFamily="34" charset="0"/>
              </a:rPr>
              <a:t>Proces fermentacji metanowe</a:t>
            </a:r>
            <a:r>
              <a:rPr lang="pl-PL" sz="2000" dirty="0">
                <a:solidFill>
                  <a:srgbClr val="002060"/>
                </a:solidFill>
                <a:latin typeface="Arial Black" pitchFamily="34" charset="0"/>
              </a:rPr>
              <a:t>j </a:t>
            </a:r>
            <a:r>
              <a:rPr lang="pl-PL" sz="2000" dirty="0">
                <a:latin typeface="Arial Black" pitchFamily="34" charset="0"/>
              </a:rPr>
              <a:t>zachodzi w zbiorniku nazywanym fermentorem. Jest to wykonany z żelbetu, stali lub tworzywa sztucznego (rzadko) zbiornik, dobrze ocieplony i z możliwością dogrzewania. Wewnątrz fermentora znajduje się system mieszadeł zaprojektowany indywidualnie dla instalacji, ponieważ fermentowana substancja organiczna musi być równomiernie mieszana. W zbiorniku fermentacyjnym wytwarza się metan, który może być gromadzony </a:t>
            </a:r>
            <a:r>
              <a:rPr lang="pl-PL" sz="2000" dirty="0" smtClean="0">
                <a:latin typeface="Arial Black" pitchFamily="34" charset="0"/>
              </a:rPr>
              <a:t>bezpośrednio nad fermentowaną masą, pod dachem fermentora (często stosuje się dachy membranowe, które mogą zwiększyć objętość), bądź też w oddzielnym, zewnętrznym zbiorniku na biogaz. Pierwsze rozwiązanie jest tańsze i częściej stosowane. Przed energetycznym wykorzystaniem biogaz musi być wstępnie oczyszczony, przede wszystkim z siarkowodoru, który może powodować korozję instalacji. Najpowszechniejszą metodą odsiarczania jest przepuszczenie biogazu przez złoże biologiczne i napowietrzenie. Oczyszczony biogaz może być dalej wykorzystany.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19513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323528" y="548680"/>
            <a:ext cx="8362950" cy="572135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rgbClr val="66FF33"/>
              </a:buClr>
              <a:buFont typeface="Arial" charset="0"/>
              <a:buAutoNum type="arabicPeriod" startAt="3"/>
            </a:pPr>
            <a:r>
              <a:rPr lang="pl-PL" sz="1600" b="1" dirty="0" smtClean="0">
                <a:solidFill>
                  <a:srgbClr val="002060"/>
                </a:solidFill>
                <a:latin typeface="Arial Black" pitchFamily="34" charset="0"/>
              </a:rPr>
              <a:t>Energetyczne </a:t>
            </a:r>
            <a:r>
              <a:rPr lang="pl-PL" sz="1600" b="1" dirty="0" smtClean="0">
                <a:solidFill>
                  <a:srgbClr val="002060"/>
                </a:solidFill>
                <a:latin typeface="Arial Black" pitchFamily="34" charset="0"/>
              </a:rPr>
              <a:t>wykorzystanie biogazu</a:t>
            </a:r>
            <a:r>
              <a:rPr lang="pl-PL" sz="1600" dirty="0" smtClean="0">
                <a:solidFill>
                  <a:srgbClr val="002060"/>
                </a:solidFill>
                <a:latin typeface="Arial Black" pitchFamily="34" charset="0"/>
              </a:rPr>
              <a:t>. </a:t>
            </a:r>
            <a:r>
              <a:rPr lang="pl-PL" sz="1600" dirty="0" smtClean="0">
                <a:latin typeface="Arial Black" pitchFamily="34" charset="0"/>
              </a:rPr>
              <a:t>Biogaz może być dodatkowo oczyszczony do jakości gazu ziemnego i wprowadzony do sieci gazu ziemnego, albo może być wykorzystany bezpośrednio przy </a:t>
            </a:r>
            <a:r>
              <a:rPr lang="pl-PL" sz="1600" dirty="0" err="1" smtClean="0">
                <a:latin typeface="Arial Black" pitchFamily="34" charset="0"/>
              </a:rPr>
              <a:t>biogazowni</a:t>
            </a:r>
            <a:r>
              <a:rPr lang="pl-PL" sz="1600" dirty="0" smtClean="0">
                <a:latin typeface="Arial Black" pitchFamily="34" charset="0"/>
              </a:rPr>
              <a:t>. Te drugie rozwiązanie jest popularniejsze. Biogaz spalany jest w silniku generującym energię elektryczną. W wyniku chłodzenia silnika i spalin otrzymuje się znaczne ilości ciepła. Jego część wykorzystywana jest do podgrzewania zbiornika fermentacyjnego, a reszta może być wykorzystana w inny sposób. Wyprodukowana energia elektryczna jest poprzez </a:t>
            </a:r>
            <a:r>
              <a:rPr lang="pl-PL" sz="1600" dirty="0" err="1" smtClean="0">
                <a:latin typeface="Arial Black" pitchFamily="34" charset="0"/>
              </a:rPr>
              <a:t>trafostację</a:t>
            </a:r>
            <a:r>
              <a:rPr lang="pl-PL" sz="1600" dirty="0" smtClean="0">
                <a:latin typeface="Arial Black" pitchFamily="34" charset="0"/>
              </a:rPr>
              <a:t>, stanowiącą integralną część </a:t>
            </a:r>
            <a:r>
              <a:rPr lang="pl-PL" sz="1600" dirty="0" err="1" smtClean="0">
                <a:latin typeface="Arial Black" pitchFamily="34" charset="0"/>
              </a:rPr>
              <a:t>biogazowni</a:t>
            </a:r>
            <a:r>
              <a:rPr lang="pl-PL" sz="1600" dirty="0" smtClean="0">
                <a:latin typeface="Arial Black" pitchFamily="34" charset="0"/>
              </a:rPr>
              <a:t> przekazywana do sieci dystrybucyjnej</a:t>
            </a:r>
            <a:r>
              <a:rPr lang="pl-PL" sz="1600" dirty="0" smtClean="0">
                <a:latin typeface="Arial Black" pitchFamily="34" charset="0"/>
              </a:rPr>
              <a:t>.</a:t>
            </a:r>
          </a:p>
          <a:p>
            <a:pPr marL="609600" indent="-609600">
              <a:lnSpc>
                <a:spcPct val="80000"/>
              </a:lnSpc>
              <a:buClr>
                <a:srgbClr val="66FF33"/>
              </a:buClr>
              <a:buFont typeface="Arial" charset="0"/>
              <a:buAutoNum type="arabicPeriod" startAt="3"/>
            </a:pPr>
            <a:endParaRPr lang="pl-PL" sz="1600" dirty="0" smtClean="0">
              <a:latin typeface="Arial Black" pitchFamily="34" charset="0"/>
            </a:endParaRPr>
          </a:p>
          <a:p>
            <a:pPr marL="609600" indent="-609600">
              <a:lnSpc>
                <a:spcPct val="80000"/>
              </a:lnSpc>
              <a:buClr>
                <a:srgbClr val="66FF33"/>
              </a:buClr>
              <a:buFont typeface="Arial" charset="0"/>
              <a:buNone/>
            </a:pPr>
            <a:r>
              <a:rPr lang="pl-PL" sz="1600" b="1" dirty="0" smtClean="0">
                <a:solidFill>
                  <a:srgbClr val="66FF33"/>
                </a:solidFill>
                <a:latin typeface="Arial Black" pitchFamily="34" charset="0"/>
              </a:rPr>
              <a:t>4.</a:t>
            </a:r>
            <a:r>
              <a:rPr lang="pl-PL" sz="1600" b="1" dirty="0" smtClean="0">
                <a:latin typeface="Arial Black" pitchFamily="34" charset="0"/>
              </a:rPr>
              <a:t>   </a:t>
            </a:r>
            <a:r>
              <a:rPr lang="pl-PL" sz="1600" b="1" dirty="0" smtClean="0">
                <a:solidFill>
                  <a:srgbClr val="002060"/>
                </a:solidFill>
                <a:latin typeface="Arial Black" pitchFamily="34" charset="0"/>
              </a:rPr>
              <a:t>   </a:t>
            </a:r>
            <a:r>
              <a:rPr lang="pl-PL" sz="1600" b="1" dirty="0" smtClean="0">
                <a:solidFill>
                  <a:srgbClr val="002060"/>
                </a:solidFill>
                <a:latin typeface="Arial Black" pitchFamily="34" charset="0"/>
              </a:rPr>
              <a:t>Zagospodarowanie </a:t>
            </a:r>
            <a:r>
              <a:rPr lang="pl-PL" sz="1600" b="1" dirty="0" smtClean="0">
                <a:solidFill>
                  <a:srgbClr val="002060"/>
                </a:solidFill>
                <a:latin typeface="Arial Black" pitchFamily="34" charset="0"/>
              </a:rPr>
              <a:t>substancji pofermentacyjnej.</a:t>
            </a:r>
            <a:r>
              <a:rPr lang="pl-PL" sz="1600" dirty="0" smtClean="0">
                <a:latin typeface="Arial Black" pitchFamily="34" charset="0"/>
              </a:rPr>
              <a:t> Produktem ubocznym procesu fermentacji jest przefermentowana substancja organiczna, czyli tzw. substancja pofermentacyjna (osad pofermentacyjny, pulpa). Stanowi on wysokiej jakości nawóz naturalny i może być wykorzystany do nawożenia pól. Może być doprowadzony do gleby bezpośrednio za pomocą wozów asenizacyjnych, ale czasem stosuje się uprzednią separację pulpy na część stałą i ciekłą. W przypadku jeśli w procesie fermentacji potrzebna jest woda do rozcieńczenia substratów możliwe jest zawrócenie części frakcji ciekłej po separacji do zbiornika fermentacyjnego i ponowne użycie. Frakcja stała o konsystencji świeżego torfu stanowi nawóz łatwiejszy w transporcie i dawkowaniu.</a:t>
            </a:r>
            <a:r>
              <a:rPr lang="pl-PL" sz="1600" dirty="0" smtClean="0"/>
              <a:t> </a:t>
            </a:r>
          </a:p>
          <a:p>
            <a:pPr marL="609600" indent="-609600">
              <a:lnSpc>
                <a:spcPct val="80000"/>
              </a:lnSpc>
            </a:pPr>
            <a:endParaRPr lang="pl-PL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/>
          </p:cNvSpPr>
          <p:nvPr>
            <p:ph type="body" idx="1"/>
          </p:nvPr>
        </p:nvSpPr>
        <p:spPr>
          <a:xfrm>
            <a:off x="468313" y="476250"/>
            <a:ext cx="8280400" cy="6381750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Aby ograniczyć zapotrzebowanie na surowce kopalne celowym wydaje się zastąpienie ich odnawialnymi źródłami </a:t>
            </a:r>
            <a:r>
              <a:rPr lang="pl-PL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energii</a:t>
            </a:r>
            <a:r>
              <a:rPr lang="pl-PL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r>
              <a:rPr lang="pl-PL" sz="2000" dirty="0" smtClean="0">
                <a:solidFill>
                  <a:schemeClr val="hlink"/>
                </a:solidFill>
                <a:latin typeface="Arial Black" pitchFamily="34" charset="0"/>
              </a:rPr>
              <a:t> </a:t>
            </a:r>
            <a:br>
              <a:rPr lang="pl-PL" sz="2000" dirty="0" smtClean="0">
                <a:solidFill>
                  <a:schemeClr val="hlink"/>
                </a:solidFill>
                <a:latin typeface="Arial Black" pitchFamily="34" charset="0"/>
              </a:rPr>
            </a:br>
            <a:r>
              <a:rPr lang="pl-PL" sz="2000" dirty="0" smtClean="0">
                <a:latin typeface="Arial Black" pitchFamily="34" charset="0"/>
              </a:rPr>
              <a:t/>
            </a:r>
            <a:br>
              <a:rPr lang="pl-PL" sz="2000" dirty="0" smtClean="0">
                <a:latin typeface="Arial Black" pitchFamily="34" charset="0"/>
              </a:rPr>
            </a:br>
            <a:r>
              <a:rPr lang="pl-PL" sz="2000" b="1" dirty="0" smtClean="0">
                <a:solidFill>
                  <a:srgbClr val="FF0000"/>
                </a:solidFill>
                <a:latin typeface="Arial Black" pitchFamily="34" charset="0"/>
              </a:rPr>
              <a:t>Odnawialne źródła energii</a:t>
            </a:r>
            <a:r>
              <a:rPr lang="pl-PL" sz="2000" dirty="0" smtClean="0">
                <a:solidFill>
                  <a:srgbClr val="FF0000"/>
                </a:solidFill>
                <a:latin typeface="Arial Black" pitchFamily="34" charset="0"/>
              </a:rPr>
              <a:t>:</a:t>
            </a:r>
          </a:p>
          <a:p>
            <a:pPr>
              <a:lnSpc>
                <a:spcPct val="80000"/>
              </a:lnSpc>
            </a:pPr>
            <a:r>
              <a:rPr lang="pl-PL" sz="2000" dirty="0" smtClean="0">
                <a:latin typeface="Arial Black" pitchFamily="34" charset="0"/>
              </a:rPr>
              <a:t>kolektory słoneczne,</a:t>
            </a:r>
          </a:p>
          <a:p>
            <a:pPr>
              <a:lnSpc>
                <a:spcPct val="80000"/>
              </a:lnSpc>
            </a:pPr>
            <a:r>
              <a:rPr lang="pl-PL" sz="2000" dirty="0" smtClean="0">
                <a:latin typeface="Arial Black" pitchFamily="34" charset="0"/>
              </a:rPr>
              <a:t>PV,</a:t>
            </a:r>
          </a:p>
          <a:p>
            <a:pPr>
              <a:lnSpc>
                <a:spcPct val="80000"/>
              </a:lnSpc>
            </a:pPr>
            <a:r>
              <a:rPr lang="pl-PL" sz="2000" dirty="0" smtClean="0">
                <a:latin typeface="Arial Black" pitchFamily="34" charset="0"/>
              </a:rPr>
              <a:t>elektrownie wiatrowe,</a:t>
            </a:r>
          </a:p>
          <a:p>
            <a:pPr>
              <a:lnSpc>
                <a:spcPct val="80000"/>
              </a:lnSpc>
            </a:pPr>
            <a:r>
              <a:rPr lang="pl-PL" sz="2000" dirty="0" smtClean="0">
                <a:latin typeface="Arial Black" pitchFamily="34" charset="0"/>
              </a:rPr>
              <a:t>elektrownie wodne,</a:t>
            </a:r>
          </a:p>
          <a:p>
            <a:pPr>
              <a:lnSpc>
                <a:spcPct val="80000"/>
              </a:lnSpc>
            </a:pPr>
            <a:r>
              <a:rPr lang="pl-PL" sz="2000" dirty="0" smtClean="0">
                <a:latin typeface="Arial Black" pitchFamily="34" charset="0"/>
              </a:rPr>
              <a:t>geotermia.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sz="2000" dirty="0" smtClean="0">
                <a:latin typeface="Arial Black" pitchFamily="34" charset="0"/>
              </a:rPr>
              <a:t/>
            </a:r>
            <a:br>
              <a:rPr lang="pl-PL" sz="2000" dirty="0" smtClean="0">
                <a:latin typeface="Arial Black" pitchFamily="34" charset="0"/>
              </a:rPr>
            </a:br>
            <a:r>
              <a:rPr lang="pl-PL" sz="2000" dirty="0" smtClean="0">
                <a:latin typeface="Arial Black" pitchFamily="34" charset="0"/>
              </a:rPr>
              <a:t>Energia z takich OZE pomniejsza znacząco zapotrzebowanie na surowce kopalne oraz zmniejsza energię jaka powinna być wyprodukowana z biomasy. </a:t>
            </a:r>
            <a:br>
              <a:rPr lang="pl-PL" sz="2000" dirty="0" smtClean="0">
                <a:latin typeface="Arial Black" pitchFamily="34" charset="0"/>
              </a:rPr>
            </a:br>
            <a:r>
              <a:rPr lang="pl-PL" sz="2000" dirty="0" smtClean="0">
                <a:latin typeface="Arial Black" pitchFamily="34" charset="0"/>
              </a:rPr>
              <a:t/>
            </a:r>
            <a:br>
              <a:rPr lang="pl-PL" sz="2000" dirty="0" smtClean="0">
                <a:latin typeface="Arial Black" pitchFamily="34" charset="0"/>
              </a:rPr>
            </a:br>
            <a:r>
              <a:rPr lang="pl-PL" sz="2000" dirty="0" smtClean="0">
                <a:latin typeface="Arial Black" pitchFamily="34" charset="0"/>
              </a:rPr>
              <a:t>Warto zwrócić uwagę na biogaz, a przede wszystkim biogaz uzyskiwany z celowo uprawianej biomasy, która odgrywa wiodącą rolę jako przyszłościowe źródło energetyczne wielu krajów.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ytuł 1"/>
          <p:cNvSpPr>
            <a:spLocks noGrp="1"/>
          </p:cNvSpPr>
          <p:nvPr>
            <p:ph type="ctrTitle"/>
          </p:nvPr>
        </p:nvSpPr>
        <p:spPr>
          <a:xfrm>
            <a:off x="107504" y="1124744"/>
            <a:ext cx="8820150" cy="1946275"/>
          </a:xfrm>
        </p:spPr>
        <p:txBody>
          <a:bodyPr/>
          <a:lstStyle/>
          <a:p>
            <a:pPr algn="r"/>
            <a:r>
              <a:rPr lang="pl-PL" sz="100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gerian"/>
              </a:rPr>
              <a:t>Biogazownia</a:t>
            </a:r>
            <a:endParaRPr lang="pl-PL" sz="100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gerian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913" y="3213100"/>
            <a:ext cx="6400800" cy="1752600"/>
          </a:xfrm>
        </p:spPr>
        <p:txBody>
          <a:bodyPr>
            <a:normAutofit/>
          </a:bodyPr>
          <a:lstStyle/>
          <a:p>
            <a:r>
              <a:rPr lang="pl-PL" sz="6000" dirty="0" smtClean="0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W Borzęciczkach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323850" y="404813"/>
            <a:ext cx="8135938" cy="4464050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2000" b="1" dirty="0" smtClean="0">
                <a:latin typeface="Arial Black" pitchFamily="34" charset="0"/>
              </a:rPr>
              <a:t>W Polsce </a:t>
            </a:r>
            <a:r>
              <a:rPr lang="pl-PL" sz="2000" b="1" dirty="0" err="1" smtClean="0">
                <a:latin typeface="Arial Black" pitchFamily="34" charset="0"/>
              </a:rPr>
              <a:t>biogazownie</a:t>
            </a:r>
            <a:r>
              <a:rPr lang="pl-PL" sz="2000" b="1" dirty="0" smtClean="0">
                <a:latin typeface="Arial Black" pitchFamily="34" charset="0"/>
              </a:rPr>
              <a:t> rolnicze przyczyniają się do poprawy bezpieczeństwa energetycznego kraju. Stabilna sieć tego typu zakładów pozwoli w przyszłości otrzymywać gaz, który może zaopatrywać okoliczne gospodarstwa w prąd i ciepło. </a:t>
            </a:r>
            <a:endParaRPr lang="pl-PL" sz="2000" b="1" dirty="0" smtClean="0">
              <a:latin typeface="Arial Black" pitchFamily="34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2000" b="1" dirty="0" smtClean="0">
                <a:latin typeface="Arial Black" pitchFamily="34" charset="0"/>
              </a:rPr>
              <a:t>W </a:t>
            </a:r>
            <a:r>
              <a:rPr lang="pl-PL" sz="2000" b="1" dirty="0" smtClean="0">
                <a:latin typeface="Arial Black" pitchFamily="34" charset="0"/>
              </a:rPr>
              <a:t>Borzęciczkach, w gminie Koźmin Wielkopolski wybudowano kolejną elektrownie biogazową, której głównym inwestorem i dostawcą substratu są lokalne kombinaty rolnicze należące do spółki Mróz S.A. Wszelkie prace związane z budową zbiorników żelbetowych dla instalacji biogazowej wykonała doświadczona w tym zakresie firma Wolf System.</a:t>
            </a:r>
            <a:br>
              <a:rPr lang="pl-PL" sz="2000" b="1" dirty="0" smtClean="0">
                <a:latin typeface="Arial Black" pitchFamily="34" charset="0"/>
              </a:rPr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endParaRPr lang="pl-PL" sz="2000" b="1" dirty="0" smtClean="0"/>
          </a:p>
        </p:txBody>
      </p:sp>
      <p:pic>
        <p:nvPicPr>
          <p:cNvPr id="38917" name="Picture 5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51" y="3645024"/>
            <a:ext cx="4051917" cy="2695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395536" y="449262"/>
            <a:ext cx="8291512" cy="6408738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1600" dirty="0" smtClean="0">
                <a:latin typeface="Arial Black" pitchFamily="34" charset="0"/>
              </a:rPr>
              <a:t>Spółka Mróz S.A. posiada w Borzęciczkach, na terenie gminy Koźmin Wielkopolski duże gospodarstwo rolne o areale 350h oraz prowadzi hodowlę świń mięsnych. Rozwój przedsiębiorstwa sprawił, że podjęto decyzję o budowie </a:t>
            </a:r>
            <a:r>
              <a:rPr lang="pl-PL" sz="1600" dirty="0" err="1" smtClean="0">
                <a:latin typeface="Arial Black" pitchFamily="34" charset="0"/>
              </a:rPr>
              <a:t>biogazowni</a:t>
            </a:r>
            <a:r>
              <a:rPr lang="pl-PL" sz="1600" dirty="0" smtClean="0">
                <a:latin typeface="Arial Black" pitchFamily="34" charset="0"/>
              </a:rPr>
              <a:t> rolniczej wykorzystującej odpady </a:t>
            </a:r>
            <a:r>
              <a:rPr lang="pl-PL" sz="1600" dirty="0" smtClean="0">
                <a:latin typeface="Arial Black" pitchFamily="34" charset="0"/>
              </a:rPr>
              <a:t>       z </a:t>
            </a:r>
            <a:r>
              <a:rPr lang="pl-PL" sz="1600" dirty="0" smtClean="0">
                <a:latin typeface="Arial Black" pitchFamily="34" charset="0"/>
              </a:rPr>
              <a:t>gospodarstwa. Instalacja biogazowa powstająca w Borzęciczkach jest oparta na 5 zbiornikach żelbetowych postawionych przez firmę Wolf System, a cały zakład docelowo  osiąga moc na poziomie 1 MW. ,,Decyzja o budowie </a:t>
            </a:r>
            <a:r>
              <a:rPr lang="pl-PL" sz="1600" dirty="0" err="1" smtClean="0">
                <a:latin typeface="Arial Black" pitchFamily="34" charset="0"/>
              </a:rPr>
              <a:t>biogazowni</a:t>
            </a:r>
            <a:r>
              <a:rPr lang="pl-PL" sz="1600" dirty="0" smtClean="0">
                <a:latin typeface="Arial Black" pitchFamily="34" charset="0"/>
              </a:rPr>
              <a:t> </a:t>
            </a:r>
            <a:r>
              <a:rPr lang="pl-PL" sz="1600" dirty="0" smtClean="0">
                <a:latin typeface="Arial Black" pitchFamily="34" charset="0"/>
              </a:rPr>
              <a:t>w Borzęciczkach była trafna. Lokalizacja zakładu w sąsiedztwie dużego gospodarstwa rolnego dostarczającego substrat technologiczny do produkcji biogazu oraz wykorzystująca ciepło z </a:t>
            </a:r>
            <a:r>
              <a:rPr lang="pl-PL" sz="1600" dirty="0" err="1" smtClean="0">
                <a:latin typeface="Arial Black" pitchFamily="34" charset="0"/>
              </a:rPr>
              <a:t>biogazowni</a:t>
            </a:r>
            <a:r>
              <a:rPr lang="pl-PL" sz="1600" dirty="0" smtClean="0">
                <a:latin typeface="Arial Black" pitchFamily="34" charset="0"/>
              </a:rPr>
              <a:t> </a:t>
            </a:r>
            <a:r>
              <a:rPr lang="pl-PL" sz="1600" dirty="0" smtClean="0">
                <a:latin typeface="Arial Black" pitchFamily="34" charset="0"/>
              </a:rPr>
              <a:t>to zapowiedź rentowności i powodzenia tej inwestycji" - mówi Rajmund Reichel, Dyrektor Działu Zbiorników w firmie Wolf System Sp. z o.o.</a:t>
            </a:r>
            <a:br>
              <a:rPr lang="pl-PL" sz="1600" dirty="0" smtClean="0">
                <a:latin typeface="Arial Black" pitchFamily="34" charset="0"/>
              </a:rPr>
            </a:br>
            <a:r>
              <a:rPr lang="pl-PL" sz="1600" dirty="0" smtClean="0">
                <a:latin typeface="Arial Black" pitchFamily="34" charset="0"/>
              </a:rPr>
              <a:t/>
            </a:r>
            <a:br>
              <a:rPr lang="pl-PL" sz="1600" dirty="0" smtClean="0">
                <a:latin typeface="Arial Black" pitchFamily="34" charset="0"/>
              </a:rPr>
            </a:br>
            <a:r>
              <a:rPr lang="pl-PL" sz="1600" dirty="0" smtClean="0">
                <a:latin typeface="Arial Black" pitchFamily="34" charset="0"/>
              </a:rPr>
              <a:t>Ekipa budowlana firmy Wolf System od 30.08.2011r. prowadzi prace w Borzęciczkach.  Pierwszy etap robót został zakończony z końcem listopada i wtedy  można  już było instalować urządzenia gwarantujące prawidłowość produkcji biogazu. W tego typu zakładach rozruch technologiczny trwa zazwyczaj od dwóch do trzech miesięcy</a:t>
            </a:r>
            <a:r>
              <a:rPr lang="pl-PL" sz="1600" dirty="0" smtClean="0">
                <a:latin typeface="Arial Black" pitchFamily="34" charset="0"/>
              </a:rPr>
              <a:t>. W </a:t>
            </a:r>
            <a:r>
              <a:rPr lang="pl-PL" sz="1600" dirty="0" smtClean="0">
                <a:latin typeface="Arial Black" pitchFamily="34" charset="0"/>
              </a:rPr>
              <a:t>kwietniu 2012 roku Elektrownia Biogazowa w Borzęciczkach  już funkcjonowała . Co więcej, współpraca z firmą Wolf System układała się bardzo pozytywnie. Prezes Zarządu POLNET Biogaz Sp. z o.o. Budowa </a:t>
            </a:r>
            <a:r>
              <a:rPr lang="pl-PL" sz="1600" dirty="0" err="1" smtClean="0">
                <a:latin typeface="Arial Black" pitchFamily="34" charset="0"/>
              </a:rPr>
              <a:t>biogazowni</a:t>
            </a:r>
            <a:r>
              <a:rPr lang="pl-PL" sz="1600" dirty="0" smtClean="0">
                <a:latin typeface="Arial Black" pitchFamily="34" charset="0"/>
              </a:rPr>
              <a:t> rolniczej na terenie gminy Koźmin Wielkopolski jest w pełni popierana przez lokalne władze. Mieszkańcy wierzą, że konstrukcja instalacji oraz produkcja biogazu nie będą uciążliwe dla ludności, a korzyści płynące z istnienia zakładu na terenie gminy będą wymierne np. w postaci dodatkowych miejsc pracy. Inwestor zapewnia jednak, że w przypadku obaw mieszkańców będą organizowane spotkania informacyjne </a:t>
            </a:r>
            <a:r>
              <a:rPr lang="pl-PL" sz="1600" dirty="0" smtClean="0">
                <a:latin typeface="Arial Black" pitchFamily="34" charset="0"/>
              </a:rPr>
              <a:t>                  i </a:t>
            </a:r>
            <a:r>
              <a:rPr lang="pl-PL" sz="1600" dirty="0" smtClean="0">
                <a:latin typeface="Arial Black" pitchFamily="34" charset="0"/>
              </a:rPr>
              <a:t>edukacyjne na temat korzyści płynących z </a:t>
            </a:r>
            <a:r>
              <a:rPr lang="pl-PL" sz="1600" dirty="0" err="1" smtClean="0">
                <a:latin typeface="Arial Black" pitchFamily="34" charset="0"/>
              </a:rPr>
              <a:t>biogazowni</a:t>
            </a:r>
            <a:r>
              <a:rPr lang="pl-PL" sz="1600" dirty="0" smtClean="0">
                <a:latin typeface="Arial Black" pitchFamily="34" charset="0"/>
              </a:rPr>
              <a:t> rolniczych. </a:t>
            </a:r>
            <a:br>
              <a:rPr lang="pl-PL" sz="1600" dirty="0" smtClean="0">
                <a:latin typeface="Arial Black" pitchFamily="34" charset="0"/>
              </a:rPr>
            </a:br>
            <a:r>
              <a:rPr lang="pl-PL" sz="1500" dirty="0" smtClean="0"/>
              <a:t/>
            </a:r>
            <a:br>
              <a:rPr lang="pl-PL" sz="1500" dirty="0" smtClean="0"/>
            </a:br>
            <a:endParaRPr lang="pl-PL" sz="1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xfrm>
            <a:off x="395288" y="188913"/>
            <a:ext cx="8229600" cy="4525962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2300" dirty="0" smtClean="0">
                <a:latin typeface="Arial Black" pitchFamily="34" charset="0"/>
              </a:rPr>
              <a:t>Szerokie zastosowanie biogazu przynosi zysk inwestorom oraz właścicielom zakładów.        Co więcej, nowo powstające </a:t>
            </a:r>
            <a:r>
              <a:rPr lang="pl-PL" sz="2300" dirty="0" err="1" smtClean="0">
                <a:latin typeface="Arial Black" pitchFamily="34" charset="0"/>
              </a:rPr>
              <a:t>biogazownie</a:t>
            </a:r>
            <a:r>
              <a:rPr lang="pl-PL" sz="2300" dirty="0" smtClean="0">
                <a:latin typeface="Arial Black" pitchFamily="34" charset="0"/>
              </a:rPr>
              <a:t> zwiększają udział zielonej energii w bilansie energetycznym kraju. Budowane zbiorniki żelbetowe przez firmę Wolf System (fermentacji pierwotnej i wtórnej oraz zbiornika magazynowego substancji przefermentowanej) dla elektrowni biogazowej w Borzęciczkach, która docelowo osiągnie moc 1 MW, zasili        w prąd i ciepło okoliczne obiekty należące      do spółki Mróz S.A</a:t>
            </a:r>
            <a:r>
              <a:rPr lang="pl-PL" sz="2300" dirty="0" smtClean="0"/>
              <a:t>.</a:t>
            </a:r>
          </a:p>
          <a:p>
            <a:pPr>
              <a:lnSpc>
                <a:spcPct val="80000"/>
              </a:lnSpc>
            </a:pPr>
            <a:endParaRPr lang="pl-PL" sz="2800" dirty="0" smtClean="0"/>
          </a:p>
        </p:txBody>
      </p:sp>
      <p:pic>
        <p:nvPicPr>
          <p:cNvPr id="46085" name="Picture 5" descr="225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3700652"/>
            <a:ext cx="3838997" cy="2878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4338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4339" name="Picture 2" descr="I:\biogazownia\biogazownia 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80062"/>
            <a:ext cx="8843516" cy="6632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:\biogazownia\biogazownia 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2204864"/>
            <a:ext cx="4667250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4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ZBIORNIK FERMENTACYJNY</a:t>
            </a:r>
          </a:p>
        </p:txBody>
      </p:sp>
      <p:sp>
        <p:nvSpPr>
          <p:cNvPr id="15367" name="Rectangle 7"/>
          <p:cNvSpPr>
            <a:spLocks noGrp="1"/>
          </p:cNvSpPr>
          <p:nvPr>
            <p:ph type="body" sz="half" idx="4294967295"/>
          </p:nvPr>
        </p:nvSpPr>
        <p:spPr>
          <a:xfrm>
            <a:off x="539552" y="1196752"/>
            <a:ext cx="3538538" cy="5472112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pl-PL" sz="2000" dirty="0" smtClean="0">
                <a:latin typeface="Arial Black" pitchFamily="34" charset="0"/>
              </a:rPr>
              <a:t>    Centralną częścią każdej </a:t>
            </a:r>
            <a:r>
              <a:rPr lang="pl-PL" sz="2000" dirty="0" err="1" smtClean="0">
                <a:latin typeface="Arial Black" pitchFamily="34" charset="0"/>
              </a:rPr>
              <a:t>biogazowni</a:t>
            </a:r>
            <a:r>
              <a:rPr lang="pl-PL" sz="2000" dirty="0" smtClean="0">
                <a:latin typeface="Arial Black" pitchFamily="34" charset="0"/>
              </a:rPr>
              <a:t> jest komora fermentacyjna, </a:t>
            </a:r>
            <a:endParaRPr lang="pl-PL" sz="2000" dirty="0" smtClean="0">
              <a:latin typeface="Arial Black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pl-PL" sz="2000" dirty="0">
                <a:latin typeface="Arial Black" pitchFamily="34" charset="0"/>
              </a:rPr>
              <a:t> </a:t>
            </a:r>
            <a:r>
              <a:rPr lang="pl-PL" sz="2000" dirty="0" smtClean="0">
                <a:latin typeface="Arial Black" pitchFamily="34" charset="0"/>
              </a:rPr>
              <a:t>   </a:t>
            </a:r>
            <a:r>
              <a:rPr lang="pl-PL" sz="2000" dirty="0" smtClean="0">
                <a:latin typeface="Arial Black" pitchFamily="34" charset="0"/>
              </a:rPr>
              <a:t>w </a:t>
            </a:r>
            <a:r>
              <a:rPr lang="pl-PL" sz="2000" dirty="0" smtClean="0">
                <a:latin typeface="Arial Black" pitchFamily="34" charset="0"/>
              </a:rPr>
              <a:t>której przebiega proces wytwarzania metanu z biomasy. Zbiorniki fermentacyjne posiadają specyficzną konstrukcję </a:t>
            </a:r>
            <a:r>
              <a:rPr lang="pl-PL" sz="2000" dirty="0" smtClean="0">
                <a:latin typeface="Arial Black" pitchFamily="34" charset="0"/>
              </a:rPr>
              <a:t>               i </a:t>
            </a:r>
            <a:r>
              <a:rPr lang="pl-PL" sz="2000" dirty="0" smtClean="0">
                <a:latin typeface="Arial Black" pitchFamily="34" charset="0"/>
              </a:rPr>
              <a:t>wyposażenie. Każdy z naszych </a:t>
            </a:r>
            <a:r>
              <a:rPr lang="pl-PL" sz="2000" dirty="0" err="1" smtClean="0">
                <a:latin typeface="Arial Black" pitchFamily="34" charset="0"/>
              </a:rPr>
              <a:t>fermenterów</a:t>
            </a:r>
            <a:r>
              <a:rPr lang="pl-PL" sz="2000" dirty="0" smtClean="0">
                <a:latin typeface="Arial Black" pitchFamily="34" charset="0"/>
              </a:rPr>
              <a:t> jest ściśle dostosowywany </a:t>
            </a:r>
            <a:r>
              <a:rPr lang="pl-PL" sz="2000" dirty="0" smtClean="0">
                <a:latin typeface="Arial Black" pitchFamily="34" charset="0"/>
              </a:rPr>
              <a:t>            i </a:t>
            </a:r>
            <a:r>
              <a:rPr lang="pl-PL" sz="2000" dirty="0" smtClean="0">
                <a:latin typeface="Arial Black" pitchFamily="34" charset="0"/>
              </a:rPr>
              <a:t>wyposażany według wytycznych prowadzącej firmy technologicznej.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POJEMNIK DO ZAŁADUNKU KUKURYDZY</a:t>
            </a:r>
            <a:endParaRPr lang="pl-P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I:\biogazownia\biogazownia 010.jpg"/>
          <p:cNvPicPr>
            <a:picLocks noChangeAspect="1" noChangeArrowheads="1"/>
          </p:cNvPicPr>
          <p:nvPr/>
        </p:nvPicPr>
        <p:blipFill>
          <a:blip r:embed="rId2"/>
          <a:srcRect l="17171" t="14899" r="15126"/>
          <a:stretch>
            <a:fillRect/>
          </a:stretch>
        </p:blipFill>
        <p:spPr bwMode="auto">
          <a:xfrm>
            <a:off x="1979712" y="1628800"/>
            <a:ext cx="5021511" cy="4734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323850" y="1412875"/>
            <a:ext cx="8229600" cy="4525963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2400" dirty="0" smtClean="0">
                <a:solidFill>
                  <a:srgbClr val="002060"/>
                </a:solidFill>
                <a:latin typeface="Arial Black" pitchFamily="34" charset="0"/>
              </a:rPr>
              <a:t>BIOGAZOWNIA</a:t>
            </a:r>
            <a:r>
              <a:rPr lang="pl-PL" sz="2400" dirty="0" smtClean="0">
                <a:solidFill>
                  <a:schemeClr val="hlink"/>
                </a:solidFill>
                <a:latin typeface="Arial Black" pitchFamily="34" charset="0"/>
              </a:rPr>
              <a:t> </a:t>
            </a:r>
            <a:r>
              <a:rPr lang="pl-PL" sz="2400" dirty="0" smtClean="0">
                <a:latin typeface="Arial Black" pitchFamily="34" charset="0"/>
              </a:rPr>
              <a:t>- instalacja służąca do celowej produkcji biogazu z biomasy roślinnej, odchodów zwierzęcych, organicznych odpadów (np. z przemysłu spożywczego), odpadów poubojowych lub biologicznego osadu ze ścieków. Wyróżniamy trzy rodzaje </a:t>
            </a:r>
            <a:r>
              <a:rPr lang="pl-PL" sz="2400" dirty="0" err="1" smtClean="0">
                <a:latin typeface="Arial Black" pitchFamily="34" charset="0"/>
              </a:rPr>
              <a:t>biogazowni</a:t>
            </a:r>
            <a:r>
              <a:rPr lang="pl-PL" sz="2400" dirty="0" smtClean="0">
                <a:latin typeface="Arial Black" pitchFamily="34" charset="0"/>
              </a:rPr>
              <a:t> w zależności od rodzaju materii organicznej, jaka jest używana:</a:t>
            </a:r>
          </a:p>
          <a:p>
            <a:pPr algn="ctr">
              <a:lnSpc>
                <a:spcPct val="90000"/>
              </a:lnSpc>
              <a:buClr>
                <a:srgbClr val="66FF33"/>
              </a:buClr>
              <a:buFont typeface="Wingdings" pitchFamily="2" charset="2"/>
              <a:buChar char="Ø"/>
            </a:pPr>
            <a:r>
              <a:rPr lang="pl-PL" sz="2400" dirty="0" err="1" smtClean="0">
                <a:latin typeface="Arial Black" pitchFamily="34" charset="0"/>
              </a:rPr>
              <a:t>biogazownia</a:t>
            </a:r>
            <a:r>
              <a:rPr lang="pl-PL" sz="2400" dirty="0" smtClean="0">
                <a:latin typeface="Arial Black" pitchFamily="34" charset="0"/>
              </a:rPr>
              <a:t> na składowisku odpadów</a:t>
            </a:r>
          </a:p>
          <a:p>
            <a:pPr algn="ctr">
              <a:lnSpc>
                <a:spcPct val="90000"/>
              </a:lnSpc>
              <a:buClr>
                <a:srgbClr val="66FF33"/>
              </a:buClr>
              <a:buFont typeface="Wingdings" pitchFamily="2" charset="2"/>
              <a:buChar char="Ø"/>
            </a:pPr>
            <a:r>
              <a:rPr lang="pl-PL" sz="2400" dirty="0" err="1" smtClean="0">
                <a:latin typeface="Arial Black" pitchFamily="34" charset="0"/>
              </a:rPr>
              <a:t>biogazownia</a:t>
            </a:r>
            <a:r>
              <a:rPr lang="pl-PL" sz="2400" dirty="0" smtClean="0">
                <a:latin typeface="Arial Black" pitchFamily="34" charset="0"/>
              </a:rPr>
              <a:t> przy oczyszczalni ścieków</a:t>
            </a:r>
          </a:p>
          <a:p>
            <a:pPr algn="ctr">
              <a:lnSpc>
                <a:spcPct val="90000"/>
              </a:lnSpc>
              <a:buClr>
                <a:srgbClr val="66FF33"/>
              </a:buClr>
              <a:buFont typeface="Wingdings" pitchFamily="2" charset="2"/>
              <a:buChar char="Ø"/>
            </a:pPr>
            <a:r>
              <a:rPr lang="pl-PL" sz="2400" dirty="0" err="1" smtClean="0">
                <a:latin typeface="Arial Black" pitchFamily="34" charset="0"/>
              </a:rPr>
              <a:t>biogazownia</a:t>
            </a:r>
            <a:r>
              <a:rPr lang="pl-PL" sz="2400" dirty="0" smtClean="0">
                <a:latin typeface="Arial Black" pitchFamily="34" charset="0"/>
              </a:rPr>
              <a:t> rolnicza</a:t>
            </a:r>
          </a:p>
          <a:p>
            <a:pPr algn="ctr">
              <a:lnSpc>
                <a:spcPct val="90000"/>
              </a:lnSpc>
              <a:buClr>
                <a:srgbClr val="66FF33"/>
              </a:buClr>
              <a:buFont typeface="Wingdings" pitchFamily="2" charset="2"/>
              <a:buChar char="Ø"/>
            </a:pPr>
            <a:endParaRPr lang="pl-PL" sz="2400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ŚLIMAK PODAJĄCY PRZEFERMENTOWANY SUBSTRAT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17410" name="Picture 2" descr="I:\biogazownia\biogazownia 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1988840"/>
            <a:ext cx="5386635" cy="4040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ZABEZPIECZENIA PRZY ZBIORNIKU RETENCYJNYM</a:t>
            </a:r>
            <a:endParaRPr lang="pl-P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290888"/>
            <a:ext cx="8229600" cy="1144587"/>
          </a:xfrm>
        </p:spPr>
      </p:pic>
      <p:pic>
        <p:nvPicPr>
          <p:cNvPr id="18434" name="Picture 3" descr="I:\biogazownia\biogazownia 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800" y="1700807"/>
            <a:ext cx="3597090" cy="4797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:\biogazownia\biogazownia 029.jpg"/>
          <p:cNvPicPr>
            <a:picLocks noChangeAspect="1" noChangeArrowheads="1"/>
          </p:cNvPicPr>
          <p:nvPr/>
        </p:nvPicPr>
        <p:blipFill>
          <a:blip r:embed="rId2"/>
          <a:srcRect b="18561"/>
          <a:stretch>
            <a:fillRect/>
          </a:stretch>
        </p:blipFill>
        <p:spPr bwMode="auto">
          <a:xfrm>
            <a:off x="2051050" y="1773238"/>
            <a:ext cx="4824413" cy="4386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0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ZBIORNIK FERMENTACYJNY FIRMY WOLF SYSTEM</a:t>
            </a:r>
            <a:endParaRPr lang="pl-PL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FOLIA</a:t>
            </a:r>
            <a:r>
              <a:rPr lang="pl-PL" dirty="0" smtClean="0"/>
              <a:t> </a:t>
            </a:r>
            <a: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ZABEZPIECZAJĄCA PRZED UCIECZKĄ METANU</a:t>
            </a:r>
            <a:endParaRPr lang="pl-P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I:\biogazownia\biogazownia 034.jpg"/>
          <p:cNvPicPr>
            <a:picLocks noChangeAspect="1" noChangeArrowheads="1"/>
          </p:cNvPicPr>
          <p:nvPr/>
        </p:nvPicPr>
        <p:blipFill>
          <a:blip r:embed="rId2"/>
          <a:srcRect l="5331"/>
          <a:stretch>
            <a:fillRect/>
          </a:stretch>
        </p:blipFill>
        <p:spPr bwMode="auto">
          <a:xfrm>
            <a:off x="1547664" y="1556792"/>
            <a:ext cx="6155648" cy="4875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RURA Z GLIKOLEM</a:t>
            </a:r>
            <a:endParaRPr lang="pl-P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I:\biogazownia\biogazownia 0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1556792"/>
            <a:ext cx="6491585" cy="4869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SPRAWDZANIE ILOŚCI SIARKI</a:t>
            </a:r>
            <a:endParaRPr lang="pl-P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I:\biogazownia\biogazownia 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1556792"/>
            <a:ext cx="6047903" cy="4536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I:\biogazownia\biogazownia 048.jpg"/>
          <p:cNvPicPr>
            <a:picLocks noChangeAspect="1" noChangeArrowheads="1"/>
          </p:cNvPicPr>
          <p:nvPr/>
        </p:nvPicPr>
        <p:blipFill>
          <a:blip r:embed="rId2"/>
          <a:srcRect r="11151"/>
          <a:stretch>
            <a:fillRect/>
          </a:stretch>
        </p:blipFill>
        <p:spPr bwMode="auto">
          <a:xfrm>
            <a:off x="3059832" y="1628800"/>
            <a:ext cx="3116263" cy="4678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WENTYLATOR PODNOSZĄCY KOPUŁĘ ZBIORNIKA</a:t>
            </a:r>
            <a:endParaRPr lang="pl-P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SPRAWDZANIE POZIOMU W ZBIORNIKU RETENCYJNYM</a:t>
            </a:r>
            <a:endParaRPr lang="pl-P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I:\biogazownia\biogazownia 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9792" y="1700808"/>
            <a:ext cx="3619660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PRZEPOMPOWNIA</a:t>
            </a:r>
            <a:endParaRPr lang="pl-P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I:\biogazownia\biogazownia 0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9792" y="1215155"/>
            <a:ext cx="3960440" cy="5281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RURY Z CIEPŁĄ WODĄ</a:t>
            </a:r>
            <a:endParaRPr lang="pl-P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Picture 2" descr="I:\biogazownia\biogazownia 0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1484784"/>
            <a:ext cx="3795390" cy="5061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BIOGAZOWNIE W POLSCE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395288" y="1341438"/>
            <a:ext cx="8229600" cy="4525962"/>
          </a:xfrm>
        </p:spPr>
        <p:txBody>
          <a:bodyPr/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pl-PL" sz="2000" dirty="0" err="1" smtClean="0">
                <a:latin typeface="Arial Black" pitchFamily="34" charset="0"/>
                <a:cs typeface="Times New Roman" pitchFamily="18" charset="0"/>
              </a:rPr>
              <a:t>Biogazownia</a:t>
            </a:r>
            <a:r>
              <a:rPr lang="pl-PL" sz="2000" dirty="0" smtClean="0">
                <a:latin typeface="Arial Black" pitchFamily="34" charset="0"/>
                <a:cs typeface="Times New Roman" pitchFamily="18" charset="0"/>
              </a:rPr>
              <a:t> w Rzeczycach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l-PL" sz="2000" dirty="0" err="1" smtClean="0">
                <a:latin typeface="Arial Black" pitchFamily="34" charset="0"/>
                <a:cs typeface="Times New Roman" pitchFamily="18" charset="0"/>
              </a:rPr>
              <a:t>Biogazownia</a:t>
            </a:r>
            <a:r>
              <a:rPr lang="pl-PL" sz="2000" dirty="0" smtClean="0">
                <a:latin typeface="Arial Black" pitchFamily="34" charset="0"/>
                <a:cs typeface="Times New Roman" pitchFamily="18" charset="0"/>
              </a:rPr>
              <a:t> w Siedliszczkach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l-PL" sz="2000" dirty="0" err="1" smtClean="0">
                <a:latin typeface="Arial Black" pitchFamily="34" charset="0"/>
                <a:cs typeface="Times New Roman" pitchFamily="18" charset="0"/>
              </a:rPr>
              <a:t>Biogazownia</a:t>
            </a:r>
            <a:r>
              <a:rPr lang="pl-PL" sz="2000" dirty="0" smtClean="0">
                <a:latin typeface="Arial Black" pitchFamily="34" charset="0"/>
                <a:cs typeface="Times New Roman" pitchFamily="18" charset="0"/>
              </a:rPr>
              <a:t> w </a:t>
            </a:r>
            <a:r>
              <a:rPr lang="pl-PL" sz="2000" dirty="0" err="1" smtClean="0">
                <a:latin typeface="Arial Black" pitchFamily="34" charset="0"/>
                <a:cs typeface="Times New Roman" pitchFamily="18" charset="0"/>
              </a:rPr>
              <a:t>Łebczu</a:t>
            </a:r>
            <a:endParaRPr lang="pl-PL" sz="2000" dirty="0" smtClean="0">
              <a:latin typeface="Arial Black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pl-PL" sz="2000" dirty="0" err="1" smtClean="0">
                <a:latin typeface="Arial Black" pitchFamily="34" charset="0"/>
                <a:cs typeface="Times New Roman" pitchFamily="18" charset="0"/>
              </a:rPr>
              <a:t>Biogazownia</a:t>
            </a:r>
            <a:r>
              <a:rPr lang="pl-PL" sz="2000" dirty="0" smtClean="0">
                <a:latin typeface="Arial Black" pitchFamily="34" charset="0"/>
                <a:cs typeface="Times New Roman" pitchFamily="18" charset="0"/>
              </a:rPr>
              <a:t> w Mełnie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l-PL" sz="2000" dirty="0" err="1" smtClean="0">
                <a:latin typeface="Arial Black" pitchFamily="34" charset="0"/>
                <a:cs typeface="Times New Roman" pitchFamily="18" charset="0"/>
              </a:rPr>
              <a:t>Biogazownia</a:t>
            </a:r>
            <a:r>
              <a:rPr lang="pl-PL" sz="2000" dirty="0" smtClean="0">
                <a:latin typeface="Arial Black" pitchFamily="34" charset="0"/>
                <a:cs typeface="Times New Roman" pitchFamily="18" charset="0"/>
              </a:rPr>
              <a:t> w Kożanówce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l-PL" sz="2000" dirty="0" err="1" smtClean="0">
                <a:latin typeface="Arial Black" pitchFamily="34" charset="0"/>
                <a:cs typeface="Times New Roman" pitchFamily="18" charset="0"/>
              </a:rPr>
              <a:t>Biogazownia</a:t>
            </a:r>
            <a:r>
              <a:rPr lang="pl-PL" sz="2000" dirty="0" smtClean="0">
                <a:latin typeface="Arial Black" pitchFamily="34" charset="0"/>
                <a:cs typeface="Times New Roman" pitchFamily="18" charset="0"/>
              </a:rPr>
              <a:t> w Przypisówce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l-PL" sz="2000" dirty="0" err="1" smtClean="0">
                <a:latin typeface="Arial Black" pitchFamily="34" charset="0"/>
                <a:cs typeface="Times New Roman" pitchFamily="18" charset="0"/>
              </a:rPr>
              <a:t>Biogazownia</a:t>
            </a:r>
            <a:r>
              <a:rPr lang="pl-PL" sz="2000" dirty="0" smtClean="0">
                <a:latin typeface="Arial Black" pitchFamily="34" charset="0"/>
                <a:cs typeface="Times New Roman" pitchFamily="18" charset="0"/>
              </a:rPr>
              <a:t> w Łęgutach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l-PL" sz="2000" dirty="0" err="1" smtClean="0">
                <a:latin typeface="Arial Black" pitchFamily="34" charset="0"/>
                <a:cs typeface="Times New Roman" pitchFamily="18" charset="0"/>
              </a:rPr>
              <a:t>Biogazownia</a:t>
            </a:r>
            <a:r>
              <a:rPr lang="pl-PL" sz="2000" dirty="0" smtClean="0">
                <a:latin typeface="Arial Black" pitchFamily="34" charset="0"/>
                <a:cs typeface="Times New Roman" pitchFamily="18" charset="0"/>
              </a:rPr>
              <a:t> w Buczku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l-PL" sz="2000" dirty="0" err="1" smtClean="0">
                <a:latin typeface="Arial Black" pitchFamily="34" charset="0"/>
                <a:cs typeface="Times New Roman" pitchFamily="18" charset="0"/>
              </a:rPr>
              <a:t>Biogazownia</a:t>
            </a:r>
            <a:r>
              <a:rPr lang="pl-PL" sz="2000" dirty="0" smtClean="0">
                <a:latin typeface="Arial Black" pitchFamily="34" charset="0"/>
                <a:cs typeface="Times New Roman" pitchFamily="18" charset="0"/>
              </a:rPr>
              <a:t> w Szarleju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l-PL" sz="2000" dirty="0" err="1" smtClean="0">
                <a:latin typeface="Arial Black" pitchFamily="34" charset="0"/>
                <a:cs typeface="Times New Roman" pitchFamily="18" charset="0"/>
              </a:rPr>
              <a:t>Biogazownia</a:t>
            </a:r>
            <a:r>
              <a:rPr lang="pl-PL" sz="2000" dirty="0" smtClean="0">
                <a:latin typeface="Arial Black" pitchFamily="34" charset="0"/>
                <a:cs typeface="Times New Roman" pitchFamily="18" charset="0"/>
              </a:rPr>
              <a:t> w Konopnicy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l-PL" sz="2000" dirty="0" err="1" smtClean="0">
                <a:latin typeface="Arial Black" pitchFamily="34" charset="0"/>
                <a:cs typeface="Times New Roman" pitchFamily="18" charset="0"/>
              </a:rPr>
              <a:t>Biogazownia</a:t>
            </a:r>
            <a:r>
              <a:rPr lang="pl-PL" sz="2000" dirty="0" smtClean="0">
                <a:latin typeface="Arial Black" pitchFamily="34" charset="0"/>
                <a:cs typeface="Times New Roman" pitchFamily="18" charset="0"/>
              </a:rPr>
              <a:t> w Borzęciczkach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l-PL" sz="2000" dirty="0" err="1" smtClean="0">
                <a:latin typeface="Arial Black" pitchFamily="34" charset="0"/>
                <a:cs typeface="Times New Roman" pitchFamily="18" charset="0"/>
              </a:rPr>
              <a:t>Biogazownia</a:t>
            </a:r>
            <a:r>
              <a:rPr lang="pl-PL" sz="2000" dirty="0" smtClean="0">
                <a:latin typeface="Arial Black" pitchFamily="34" charset="0"/>
                <a:cs typeface="Times New Roman" pitchFamily="18" charset="0"/>
              </a:rPr>
              <a:t> w Gorzesławiu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l-PL" sz="2000" dirty="0" err="1" smtClean="0">
                <a:latin typeface="Arial Black" pitchFamily="34" charset="0"/>
                <a:cs typeface="Times New Roman" pitchFamily="18" charset="0"/>
              </a:rPr>
              <a:t>Biogazownia</a:t>
            </a:r>
            <a:r>
              <a:rPr lang="pl-PL" sz="2000" dirty="0" smtClean="0">
                <a:latin typeface="Arial Black" pitchFamily="34" charset="0"/>
                <a:cs typeface="Times New Roman" pitchFamily="18" charset="0"/>
              </a:rPr>
              <a:t> w Uhninie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l-PL" sz="2000" dirty="0" err="1" smtClean="0">
                <a:latin typeface="Arial Black" pitchFamily="34" charset="0"/>
                <a:cs typeface="Times New Roman" pitchFamily="18" charset="0"/>
              </a:rPr>
              <a:t>Biogazownia</a:t>
            </a:r>
            <a:r>
              <a:rPr lang="pl-PL" sz="2000" dirty="0" smtClean="0">
                <a:latin typeface="Arial Black" pitchFamily="34" charset="0"/>
                <a:cs typeface="Times New Roman" pitchFamily="18" charset="0"/>
              </a:rPr>
              <a:t> w Skarżynie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l-PL" sz="2000" dirty="0" err="1" smtClean="0">
                <a:latin typeface="Arial Black" pitchFamily="34" charset="0"/>
                <a:cs typeface="Times New Roman" pitchFamily="18" charset="0"/>
              </a:rPr>
              <a:t>Biogazownia</a:t>
            </a:r>
            <a:r>
              <a:rPr lang="pl-PL" sz="2000" dirty="0" smtClean="0">
                <a:latin typeface="Arial Black" pitchFamily="34" charset="0"/>
                <a:cs typeface="Times New Roman" pitchFamily="18" charset="0"/>
              </a:rPr>
              <a:t> w Łanach Wielkich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l-PL" sz="2000" dirty="0" err="1" smtClean="0">
                <a:latin typeface="Arial Black" pitchFamily="34" charset="0"/>
                <a:cs typeface="Times New Roman" pitchFamily="18" charset="0"/>
              </a:rPr>
              <a:t>Biogazownia</a:t>
            </a:r>
            <a:r>
              <a:rPr lang="pl-PL" sz="2000" dirty="0" smtClean="0">
                <a:latin typeface="Arial Black" pitchFamily="34" charset="0"/>
                <a:cs typeface="Times New Roman" pitchFamily="18" charset="0"/>
              </a:rPr>
              <a:t> w Żórawinie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sz="2000" dirty="0" smtClean="0">
                <a:cs typeface="Times New Roman" pitchFamily="18" charset="0"/>
              </a:rPr>
              <a:t/>
            </a:r>
            <a:br>
              <a:rPr lang="pl-PL" sz="2000" dirty="0" smtClean="0">
                <a:cs typeface="Times New Roman" pitchFamily="18" charset="0"/>
              </a:rPr>
            </a:br>
            <a:endParaRPr lang="pl-PL" sz="2000" dirty="0" smtClean="0"/>
          </a:p>
          <a:p>
            <a:endParaRPr lang="pl-PL" dirty="0" smtClean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-955675"/>
            <a:ext cx="9144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/>
          </p:cNvSpPr>
          <p:nvPr>
            <p:ph type="title" idx="4294967295"/>
          </p:nvPr>
        </p:nvSpPr>
        <p:spPr>
          <a:xfrm>
            <a:off x="395536" y="548680"/>
            <a:ext cx="8435975" cy="2447925"/>
          </a:xfrm>
        </p:spPr>
        <p:txBody>
          <a:bodyPr/>
          <a:lstStyle/>
          <a:p>
            <a:r>
              <a:rPr lang="pl-PL" sz="2800" dirty="0" smtClean="0">
                <a:solidFill>
                  <a:schemeClr val="hlink"/>
                </a:solidFill>
                <a:latin typeface="Arial Black" pitchFamily="34" charset="0"/>
              </a:rPr>
              <a:t/>
            </a:r>
            <a:br>
              <a:rPr lang="pl-PL" sz="2800" dirty="0" smtClean="0">
                <a:solidFill>
                  <a:schemeClr val="hlink"/>
                </a:solidFill>
                <a:latin typeface="Arial Black" pitchFamily="34" charset="0"/>
              </a:rPr>
            </a:br>
            <a:r>
              <a:rPr lang="pl-PL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 </a:t>
            </a:r>
            <a:r>
              <a:rPr lang="pl-PL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budynku gospodarczym umieszczone są trzy bardzo istotne elementy </a:t>
            </a:r>
            <a:r>
              <a:rPr lang="pl-PL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biogazowni</a:t>
            </a:r>
            <a:r>
              <a:rPr lang="pl-PL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takie jak: </a:t>
            </a:r>
            <a:r>
              <a:rPr lang="pl-PL" sz="2800" dirty="0" smtClean="0">
                <a:latin typeface="Arial Black" pitchFamily="34" charset="0"/>
              </a:rPr>
              <a:t/>
            </a:r>
            <a:br>
              <a:rPr lang="pl-PL" sz="2800" dirty="0" smtClean="0">
                <a:latin typeface="Arial Black" pitchFamily="34" charset="0"/>
              </a:rPr>
            </a:br>
            <a:r>
              <a:rPr lang="pl-PL" sz="2800" dirty="0" smtClean="0">
                <a:latin typeface="Arial Black" pitchFamily="34" charset="0"/>
              </a:rPr>
              <a:t>1</a:t>
            </a:r>
            <a:r>
              <a:rPr lang="pl-PL" sz="2800" dirty="0" smtClean="0">
                <a:latin typeface="Arial Black" pitchFamily="34" charset="0"/>
              </a:rPr>
              <a:t>. </a:t>
            </a:r>
            <a:r>
              <a:rPr lang="pl-PL" sz="2500" dirty="0" smtClean="0">
                <a:latin typeface="Arial Black" pitchFamily="34" charset="0"/>
              </a:rPr>
              <a:t>Sterownia wraz z pomieszczeniem szaf sterowniczych będąca, dokonując porównania do pracy ciała człowieka, mózgiem całego obiektu</a:t>
            </a:r>
            <a:r>
              <a:rPr lang="pl-PL" sz="4000" dirty="0" smtClean="0"/>
              <a:t> </a:t>
            </a:r>
          </a:p>
        </p:txBody>
      </p:sp>
      <p:pic>
        <p:nvPicPr>
          <p:cNvPr id="29698" name="Picture 2" descr="I:\biogazownia\biogazownia 0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2996952"/>
            <a:ext cx="4954587" cy="3717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Grp="1"/>
          </p:cNvSpPr>
          <p:nvPr>
            <p:ph type="title" idx="4294967295"/>
          </p:nvPr>
        </p:nvSpPr>
        <p:spPr>
          <a:xfrm>
            <a:off x="467544" y="332656"/>
            <a:ext cx="8218487" cy="1858962"/>
          </a:xfrm>
        </p:spPr>
        <p:txBody>
          <a:bodyPr/>
          <a:lstStyle/>
          <a:p>
            <a:r>
              <a:rPr lang="pl-PL" sz="2500" dirty="0" smtClean="0">
                <a:latin typeface="Arial Black" pitchFamily="34" charset="0"/>
              </a:rPr>
              <a:t>2. Urządzenie przetwarzające energię biogazu na energię cieplną i/lub elektryczną czyli na przykład </a:t>
            </a:r>
            <a:r>
              <a:rPr lang="pl-PL" sz="2500" dirty="0" err="1" smtClean="0">
                <a:latin typeface="Arial Black" pitchFamily="34" charset="0"/>
              </a:rPr>
              <a:t>kogenerator</a:t>
            </a:r>
            <a:r>
              <a:rPr lang="pl-PL" sz="2500" dirty="0" smtClean="0">
                <a:latin typeface="Arial Black" pitchFamily="34" charset="0"/>
              </a:rPr>
              <a:t> wytwarzający w </a:t>
            </a:r>
            <a:r>
              <a:rPr lang="pl-PL" sz="2500" dirty="0" smtClean="0">
                <a:latin typeface="Arial Black" pitchFamily="34" charset="0"/>
              </a:rPr>
              <a:t>sposób        skojarzony </a:t>
            </a:r>
            <a:r>
              <a:rPr lang="pl-PL" sz="2500" dirty="0" smtClean="0">
                <a:latin typeface="Arial Black" pitchFamily="34" charset="0"/>
              </a:rPr>
              <a:t>prąd elektryczny i ciepło.</a:t>
            </a:r>
            <a:r>
              <a:rPr lang="pl-PL" sz="4000" dirty="0" smtClean="0"/>
              <a:t> </a:t>
            </a:r>
          </a:p>
        </p:txBody>
      </p:sp>
      <p:pic>
        <p:nvPicPr>
          <p:cNvPr id="27650" name="Picture 2" descr="I:\biogazownia\biogazownia 0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349500"/>
            <a:ext cx="4762500" cy="3573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/>
          </p:cNvSpPr>
          <p:nvPr>
            <p:ph type="title" idx="4294967295"/>
          </p:nvPr>
        </p:nvSpPr>
        <p:spPr>
          <a:xfrm>
            <a:off x="323850" y="274638"/>
            <a:ext cx="8362950" cy="2074862"/>
          </a:xfrm>
        </p:spPr>
        <p:txBody>
          <a:bodyPr/>
          <a:lstStyle/>
          <a:p>
            <a:r>
              <a:rPr lang="pl-PL" sz="2500" dirty="0" smtClean="0">
                <a:latin typeface="Arial Black" pitchFamily="34" charset="0"/>
              </a:rPr>
              <a:t>3</a:t>
            </a:r>
            <a:r>
              <a:rPr lang="pl-PL" sz="2500" dirty="0" smtClean="0">
                <a:latin typeface="Arial Black" pitchFamily="34" charset="0"/>
              </a:rPr>
              <a:t>. Pompownia </a:t>
            </a:r>
            <a:r>
              <a:rPr lang="pl-PL" sz="2500" dirty="0" smtClean="0">
                <a:latin typeface="Arial Black" pitchFamily="34" charset="0"/>
              </a:rPr>
              <a:t>obsługująca transport substratów oraz pozostałości pofermentacyjnej pomiędzy poszczególnymi zbiornikami</a:t>
            </a:r>
            <a:r>
              <a:rPr lang="pl-PL" sz="4000" dirty="0" smtClean="0"/>
              <a:t> </a:t>
            </a:r>
          </a:p>
        </p:txBody>
      </p:sp>
      <p:pic>
        <p:nvPicPr>
          <p:cNvPr id="26626" name="Picture 2" descr="I:\biogazownia\biogazownia 0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2348880"/>
            <a:ext cx="5627191" cy="4221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AGREGAT KOGENERACYJNY</a:t>
            </a:r>
          </a:p>
        </p:txBody>
      </p:sp>
      <p:pic>
        <p:nvPicPr>
          <p:cNvPr id="30722" name="Picture 2" descr="I:\biogazownia\biogazownia 1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00213"/>
            <a:ext cx="3278187" cy="4373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8" name="Picture 8" descr="cos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492375"/>
            <a:ext cx="3779837" cy="289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2016125"/>
          </a:xfrm>
        </p:spPr>
        <p:txBody>
          <a:bodyPr/>
          <a:lstStyle/>
          <a:p>
            <a:pPr marL="400050" lvl="1" indent="0" algn="ctr">
              <a:buFont typeface="Arial" charset="0"/>
              <a:buNone/>
            </a:pPr>
            <a:r>
              <a:rPr lang="pl-PL" sz="10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gerian"/>
              </a:rPr>
              <a:t>KONIEC</a:t>
            </a:r>
            <a:r>
              <a:rPr lang="pl-PL" sz="10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gerian"/>
              </a:rPr>
              <a:t>!</a:t>
            </a:r>
          </a:p>
          <a:p>
            <a:pPr marL="400050" lvl="1" indent="0" algn="ctr">
              <a:buFont typeface="Arial" charset="0"/>
              <a:buNone/>
            </a:pPr>
            <a:endParaRPr lang="pl-PL" sz="105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gerian"/>
            </a:endParaRPr>
          </a:p>
          <a:p>
            <a:pPr marL="400050" lvl="1" indent="0" algn="ctr">
              <a:buFont typeface="Arial" charset="0"/>
              <a:buNone/>
            </a:pPr>
            <a:endParaRPr lang="pl-PL" sz="105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gerian"/>
            </a:endParaRPr>
          </a:p>
          <a:p>
            <a:pPr marL="400050" lvl="1" indent="0" algn="ctr">
              <a:buFont typeface="Arial" charset="0"/>
              <a:buNone/>
            </a:pPr>
            <a:endParaRPr lang="pl-PL" sz="105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gerian"/>
            </a:endParaRPr>
          </a:p>
          <a:p>
            <a:pPr marL="400050" lvl="1" indent="0">
              <a:buFont typeface="Arial" charset="0"/>
              <a:buNone/>
            </a:pPr>
            <a:r>
              <a:rPr lang="pl-PL" sz="5000" dirty="0" smtClean="0">
                <a:latin typeface="Algerian"/>
              </a:rPr>
              <a:t>  </a:t>
            </a:r>
            <a:r>
              <a:rPr lang="pl-PL" sz="5000" dirty="0" smtClean="0">
                <a:latin typeface="Algerian"/>
              </a:rPr>
              <a:t> </a:t>
            </a:r>
            <a:endParaRPr lang="pl-PL" sz="50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395288" y="692150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pl-PL" sz="2000" smtClean="0">
                <a:latin typeface="Arial Black" pitchFamily="34" charset="0"/>
                <a:cs typeface="Times New Roman" pitchFamily="18" charset="0"/>
              </a:rPr>
              <a:t>Biogazownia w Zalesiu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l-PL" sz="2000" smtClean="0">
                <a:latin typeface="Arial Black" pitchFamily="34" charset="0"/>
                <a:cs typeface="Times New Roman" pitchFamily="18" charset="0"/>
              </a:rPr>
              <a:t>Biogazownia w Wojnowie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l-PL" sz="2000" smtClean="0">
                <a:latin typeface="Arial Black" pitchFamily="34" charset="0"/>
                <a:cs typeface="Times New Roman" pitchFamily="18" charset="0"/>
              </a:rPr>
              <a:t>Biogazownia w Kostkowicach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l-PL" sz="2000" smtClean="0">
                <a:latin typeface="Arial Black" pitchFamily="34" charset="0"/>
                <a:cs typeface="Times New Roman" pitchFamily="18" charset="0"/>
              </a:rPr>
              <a:t>Biogazownia w Giżynie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l-PL" sz="2000" smtClean="0">
                <a:latin typeface="Arial Black" pitchFamily="34" charset="0"/>
                <a:cs typeface="Times New Roman" pitchFamily="18" charset="0"/>
              </a:rPr>
              <a:t>Biogazownia w Grzmiącej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l-PL" sz="2000" smtClean="0">
                <a:latin typeface="Arial Black" pitchFamily="34" charset="0"/>
                <a:cs typeface="Times New Roman" pitchFamily="18" charset="0"/>
              </a:rPr>
              <a:t>Biogazownia w Kalsku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l-PL" sz="2000" smtClean="0">
                <a:latin typeface="Arial Black" pitchFamily="34" charset="0"/>
                <a:cs typeface="Times New Roman" pitchFamily="18" charset="0"/>
              </a:rPr>
              <a:t>Biogazownia w Świdnicy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l-PL" sz="2000" smtClean="0">
                <a:latin typeface="Arial Black" pitchFamily="34" charset="0"/>
                <a:cs typeface="Times New Roman" pitchFamily="18" charset="0"/>
              </a:rPr>
              <a:t>Biogazownia w Piekoszowie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l-PL" sz="2000" smtClean="0">
                <a:latin typeface="Arial Black" pitchFamily="34" charset="0"/>
                <a:cs typeface="Times New Roman" pitchFamily="18" charset="0"/>
              </a:rPr>
              <a:t>Biogazownia w Boleszynie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l-PL" sz="2000" smtClean="0">
                <a:latin typeface="Arial Black" pitchFamily="34" charset="0"/>
                <a:cs typeface="Times New Roman" pitchFamily="18" charset="0"/>
              </a:rPr>
              <a:t>Biogazownia w Świelinie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l-PL" sz="2000" smtClean="0">
                <a:latin typeface="Arial Black" pitchFamily="34" charset="0"/>
                <a:cs typeface="Times New Roman" pitchFamily="18" charset="0"/>
              </a:rPr>
              <a:t>Biogazownia w Uniechówku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l-PL" sz="2000" smtClean="0">
                <a:latin typeface="Arial Black" pitchFamily="34" charset="0"/>
                <a:cs typeface="Times New Roman" pitchFamily="18" charset="0"/>
              </a:rPr>
              <a:t>Biogazownia w Skrzatuszu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l-PL" sz="2000" smtClean="0">
                <a:latin typeface="Arial Black" pitchFamily="34" charset="0"/>
                <a:cs typeface="Times New Roman" pitchFamily="18" charset="0"/>
              </a:rPr>
              <a:t>Biogazownia w Niedoradzu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l-PL" sz="2000" smtClean="0">
                <a:latin typeface="Arial Black" pitchFamily="34" charset="0"/>
                <a:cs typeface="Times New Roman" pitchFamily="18" charset="0"/>
              </a:rPr>
              <a:t>Biogazownia w Nacławiu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l-PL" sz="2000" smtClean="0">
                <a:latin typeface="Arial Black" pitchFamily="34" charset="0"/>
                <a:cs typeface="Times New Roman" pitchFamily="18" charset="0"/>
              </a:rPr>
              <a:t>Biogazownia w Płaszczycy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l-PL" sz="2000" smtClean="0">
                <a:latin typeface="Arial Black" pitchFamily="34" charset="0"/>
                <a:cs typeface="Times New Roman" pitchFamily="18" charset="0"/>
              </a:rPr>
              <a:t>Biogazownia w Pawłówku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l-PL" sz="2000" smtClean="0">
                <a:latin typeface="Arial Black" pitchFamily="34" charset="0"/>
                <a:cs typeface="Times New Roman" pitchFamily="18" charset="0"/>
              </a:rPr>
              <a:t>Biogazownia w Koczale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l-PL" sz="2000" smtClean="0">
                <a:latin typeface="Arial Black" pitchFamily="34" charset="0"/>
                <a:cs typeface="Times New Roman" pitchFamily="18" charset="0"/>
              </a:rPr>
              <a:t>Biogazownia w Liszkowie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395288" y="333375"/>
            <a:ext cx="8424862" cy="6264275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pl-PL" sz="1600" b="1" dirty="0" smtClean="0">
                <a:latin typeface="Arial Black" pitchFamily="34" charset="0"/>
              </a:rPr>
              <a:t>      Typowa </a:t>
            </a:r>
            <a:r>
              <a:rPr lang="pl-PL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biogazownia</a:t>
            </a:r>
            <a:r>
              <a:rPr lang="pl-PL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rolnicza</a:t>
            </a:r>
            <a:r>
              <a:rPr lang="pl-PL" sz="1600" b="1" dirty="0" smtClean="0">
                <a:solidFill>
                  <a:schemeClr val="hlink"/>
                </a:solidFill>
                <a:latin typeface="Arial Black" pitchFamily="34" charset="0"/>
              </a:rPr>
              <a:t> </a:t>
            </a:r>
            <a:r>
              <a:rPr lang="pl-PL" sz="1600" b="1" dirty="0" smtClean="0">
                <a:latin typeface="Arial Black" pitchFamily="34" charset="0"/>
              </a:rPr>
              <a:t>składa się urządzeń i obiektów do przechowywania, przygotowania oraz dozowania substratów</a:t>
            </a:r>
            <a:r>
              <a:rPr lang="pl-PL" sz="1600" b="1" dirty="0" smtClean="0">
                <a:latin typeface="Arial Black" pitchFamily="34" charset="0"/>
              </a:rPr>
              <a:t>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pl-PL" sz="1600" b="1" dirty="0">
                <a:latin typeface="Arial Black" pitchFamily="34" charset="0"/>
              </a:rPr>
              <a:t> </a:t>
            </a:r>
            <a:r>
              <a:rPr lang="pl-PL" sz="1600" b="1" dirty="0" smtClean="0">
                <a:latin typeface="Arial Black" pitchFamily="34" charset="0"/>
              </a:rPr>
              <a:t>   </a:t>
            </a:r>
            <a:r>
              <a:rPr lang="pl-PL" sz="1600" b="1" dirty="0" smtClean="0">
                <a:latin typeface="Arial Black" pitchFamily="34" charset="0"/>
              </a:rPr>
              <a:t> </a:t>
            </a:r>
            <a:r>
              <a:rPr lang="pl-PL" sz="1600" b="1" dirty="0" smtClean="0">
                <a:latin typeface="Arial Black" pitchFamily="34" charset="0"/>
              </a:rPr>
              <a:t>W zależności od zastosowanych substancji wejściowych, wyróżniamy trzy rodzaje budowli magazynowych: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pl-PL" sz="1600" b="1" dirty="0" smtClean="0">
                <a:latin typeface="Arial Black" pitchFamily="34" charset="0"/>
              </a:rPr>
              <a:t>silosy przejazdowe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pl-PL" sz="1600" b="1" dirty="0" smtClean="0">
                <a:latin typeface="Arial Black" pitchFamily="34" charset="0"/>
              </a:rPr>
              <a:t>zbiorniki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pl-PL" sz="1600" b="1" dirty="0">
                <a:latin typeface="Arial Black" pitchFamily="34" charset="0"/>
              </a:rPr>
              <a:t>h</a:t>
            </a:r>
            <a:r>
              <a:rPr lang="pl-PL" sz="1600" b="1" dirty="0" smtClean="0">
                <a:latin typeface="Arial Black" pitchFamily="34" charset="0"/>
              </a:rPr>
              <a:t>ale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pl-PL" sz="1600" b="1" dirty="0" smtClean="0">
              <a:latin typeface="Arial Black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pl-PL" sz="1600" b="1" dirty="0" smtClean="0">
                <a:latin typeface="Arial Black" pitchFamily="34" charset="0"/>
              </a:rPr>
              <a:t>     </a:t>
            </a:r>
            <a:r>
              <a:rPr lang="pl-PL" sz="1600" b="1" dirty="0" smtClean="0">
                <a:latin typeface="Arial Black" pitchFamily="34" charset="0"/>
              </a:rPr>
              <a:t>Niektóre </a:t>
            </a:r>
            <a:r>
              <a:rPr lang="pl-PL" sz="1600" b="1" dirty="0" smtClean="0">
                <a:latin typeface="Arial Black" pitchFamily="34" charset="0"/>
              </a:rPr>
              <a:t>substraty wymagają rozdrabniania oraz higienizacji lub pasteryzacji w specjalnie do tego celu zaprojektowanych ciągach technologicznych. W formie stałej wprowadzane są do komór fermentacji przy pomocy specjalnych stacji dozujących a materiały płynne mogą być dozowane techniką pompową.</a:t>
            </a:r>
            <a:br>
              <a:rPr lang="pl-PL" sz="1600" b="1" dirty="0" smtClean="0">
                <a:latin typeface="Arial Black" pitchFamily="34" charset="0"/>
              </a:rPr>
            </a:br>
            <a:r>
              <a:rPr lang="pl-PL" sz="1600" b="1" dirty="0" smtClean="0">
                <a:latin typeface="Arial Black" pitchFamily="34" charset="0"/>
              </a:rPr>
              <a:t/>
            </a:r>
            <a:br>
              <a:rPr lang="pl-PL" sz="1600" b="1" dirty="0" smtClean="0">
                <a:latin typeface="Arial Black" pitchFamily="34" charset="0"/>
              </a:rPr>
            </a:br>
            <a:r>
              <a:rPr lang="pl-PL" sz="1600" b="1" dirty="0" smtClean="0">
                <a:latin typeface="Arial Black" pitchFamily="34" charset="0"/>
              </a:rPr>
              <a:t>Najczęściej stosowanym obecnie rozwiązaniem konstrukcyjnym komory fermentacyjnej jest żelbetowy, izolowany zbiornik wyposażony w foliowy, gazoszczelny dach samonośny. Pełni on rolę </a:t>
            </a:r>
            <a:r>
              <a:rPr lang="pl-PL" sz="1600" b="1" dirty="0" err="1" smtClean="0">
                <a:latin typeface="Arial Black" pitchFamily="34" charset="0"/>
              </a:rPr>
              <a:t>fermentatora</a:t>
            </a:r>
            <a:r>
              <a:rPr lang="pl-PL" sz="1600" b="1" dirty="0" smtClean="0">
                <a:latin typeface="Arial Black" pitchFamily="34" charset="0"/>
              </a:rPr>
              <a:t> jak też „zasobnika” biogazu. Jego zawartość jest ogrzewana systemem rur grzewczych z wykorzystaniem ciepła procesowego, powstałego przy chłodzeniu </a:t>
            </a:r>
            <a:r>
              <a:rPr lang="pl-PL" sz="1600" b="1" dirty="0" err="1" smtClean="0">
                <a:latin typeface="Arial Black" pitchFamily="34" charset="0"/>
              </a:rPr>
              <a:t>kogeneratora</a:t>
            </a:r>
            <a:r>
              <a:rPr lang="pl-PL" sz="1600" b="1" dirty="0" smtClean="0">
                <a:latin typeface="Arial Black" pitchFamily="34" charset="0"/>
              </a:rPr>
              <a:t>. Bardzo ważną rolę spełniają urządzenia mieszające zainstalowane w komorze. Mieszanie powoduje równomierny rozkład substratów i temperatury w zbiorniku oraz ułatwia uwalnianie się metanu. </a:t>
            </a:r>
            <a:br>
              <a:rPr lang="pl-PL" sz="1600" b="1" dirty="0" smtClean="0">
                <a:latin typeface="Arial Black" pitchFamily="34" charset="0"/>
              </a:rPr>
            </a:br>
            <a:r>
              <a:rPr lang="pl-PL" sz="1600" b="1" dirty="0" smtClean="0">
                <a:latin typeface="Arial Black" pitchFamily="34" charset="0"/>
              </a:rPr>
              <a:t/>
            </a:r>
            <a:br>
              <a:rPr lang="pl-PL" sz="1600" b="1" dirty="0" smtClean="0">
                <a:latin typeface="Arial Black" pitchFamily="34" charset="0"/>
              </a:rPr>
            </a:br>
            <a:r>
              <a:rPr lang="pl-PL" sz="1600" b="1" dirty="0" smtClean="0">
                <a:latin typeface="Arial Black" pitchFamily="34" charset="0"/>
              </a:rPr>
              <a:t>Pozostałość pofermentacyjna jest bardzo wartościowym nawozem gromadzonym w zbiorniku magazynowym, którego objętość jest dobrana </a:t>
            </a:r>
            <a:r>
              <a:rPr lang="pl-PL" sz="1600" b="1" dirty="0" smtClean="0">
                <a:latin typeface="Arial Black" pitchFamily="34" charset="0"/>
              </a:rPr>
              <a:t>specjalnie </a:t>
            </a:r>
            <a:r>
              <a:rPr lang="pl-PL" sz="1600" b="1" dirty="0" smtClean="0">
                <a:latin typeface="Arial Black" pitchFamily="34" charset="0"/>
              </a:rPr>
              <a:t>i musi wystarczyć na przechowywanie substratu </a:t>
            </a:r>
            <a:endParaRPr lang="pl-PL" sz="1600" b="1" dirty="0" smtClean="0">
              <a:latin typeface="Arial Black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pl-PL" sz="1600" b="1" dirty="0">
                <a:latin typeface="Arial Black" pitchFamily="34" charset="0"/>
              </a:rPr>
              <a:t> </a:t>
            </a:r>
            <a:r>
              <a:rPr lang="pl-PL" sz="1600" b="1" dirty="0" smtClean="0">
                <a:latin typeface="Arial Black" pitchFamily="34" charset="0"/>
              </a:rPr>
              <a:t>    </a:t>
            </a:r>
            <a:r>
              <a:rPr lang="pl-PL" sz="1600" b="1" dirty="0" smtClean="0">
                <a:latin typeface="Arial Black" pitchFamily="34" charset="0"/>
              </a:rPr>
              <a:t>na </a:t>
            </a:r>
            <a:r>
              <a:rPr lang="pl-PL" sz="1600" b="1" dirty="0" smtClean="0">
                <a:latin typeface="Arial Black" pitchFamily="34" charset="0"/>
              </a:rPr>
              <a:t>czas zakazu jego rozrzucania na polu (mowa o okresie zimowym).</a:t>
            </a:r>
            <a:br>
              <a:rPr lang="pl-PL" sz="1600" b="1" dirty="0" smtClean="0">
                <a:latin typeface="Arial Black" pitchFamily="34" charset="0"/>
              </a:rPr>
            </a:br>
            <a:endParaRPr lang="pl-PL" sz="1600" b="1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0" y="836613"/>
            <a:ext cx="8820150" cy="6021387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1900" b="1" dirty="0" smtClean="0">
                <a:latin typeface="Arial Black" pitchFamily="34" charset="0"/>
              </a:rPr>
              <a:t>     </a:t>
            </a:r>
            <a:r>
              <a:rPr lang="pl-PL" sz="1900" b="1" dirty="0" err="1" smtClean="0">
                <a:solidFill>
                  <a:srgbClr val="FF0000"/>
                </a:solidFill>
                <a:latin typeface="Arial Black" pitchFamily="34" charset="0"/>
              </a:rPr>
              <a:t>Biogazownia</a:t>
            </a:r>
            <a:r>
              <a:rPr lang="pl-PL" sz="1900" b="1" dirty="0" smtClean="0">
                <a:solidFill>
                  <a:srgbClr val="FF0000"/>
                </a:solidFill>
                <a:latin typeface="Arial Black" pitchFamily="34" charset="0"/>
              </a:rPr>
              <a:t> posiada wiele zalet, spośród których można wymienić między innymi: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pl-PL" sz="1900" b="1" dirty="0" smtClean="0">
              <a:solidFill>
                <a:srgbClr val="336600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  <a:buClr>
                <a:srgbClr val="66FF33"/>
              </a:buClr>
              <a:buFontTx/>
              <a:buChar char="o"/>
            </a:pPr>
            <a:r>
              <a:rPr lang="pl-PL" sz="1600" dirty="0" smtClean="0">
                <a:latin typeface="Arial Black" pitchFamily="34" charset="0"/>
              </a:rPr>
              <a:t>Produkcja </a:t>
            </a:r>
            <a:r>
              <a:rPr lang="pl-PL" sz="1600" dirty="0" smtClean="0">
                <a:latin typeface="Arial Black" pitchFamily="34" charset="0"/>
              </a:rPr>
              <a:t>biogazu ze źródeł odnawialnych, w sposób przyjazny dla środowiska,</a:t>
            </a:r>
          </a:p>
          <a:p>
            <a:pPr>
              <a:lnSpc>
                <a:spcPct val="80000"/>
              </a:lnSpc>
              <a:buClr>
                <a:srgbClr val="66FF33"/>
              </a:buClr>
              <a:buFontTx/>
              <a:buChar char="o"/>
            </a:pPr>
            <a:r>
              <a:rPr lang="pl-PL" sz="1600" dirty="0" smtClean="0">
                <a:latin typeface="Arial Black" pitchFamily="34" charset="0"/>
              </a:rPr>
              <a:t>redukcja emisji metanu, metan powstający w czasie niekontrolowanej fermentacji po dostaniu się do atmosfery jest 21 razy bardziej szkodliwy niż CO</a:t>
            </a:r>
            <a:r>
              <a:rPr lang="pl-PL" sz="1600" baseline="-25000" dirty="0" smtClean="0">
                <a:latin typeface="Arial Black" pitchFamily="34" charset="0"/>
              </a:rPr>
              <a:t>2</a:t>
            </a:r>
            <a:r>
              <a:rPr lang="pl-PL" sz="1600" dirty="0" smtClean="0">
                <a:latin typeface="Arial Black" pitchFamily="34" charset="0"/>
              </a:rPr>
              <a:t>, z uwagi na efekt </a:t>
            </a:r>
            <a:r>
              <a:rPr lang="pl-PL" sz="1600" dirty="0" smtClean="0">
                <a:latin typeface="Arial Black" pitchFamily="34" charset="0"/>
              </a:rPr>
              <a:t>cieplarniany, uporządkowanie </a:t>
            </a:r>
            <a:r>
              <a:rPr lang="pl-PL" sz="1600" dirty="0" smtClean="0">
                <a:latin typeface="Arial Black" pitchFamily="34" charset="0"/>
              </a:rPr>
              <a:t>gospodarki gnojowicą i obornikiem w gospodarstwach </a:t>
            </a:r>
            <a:r>
              <a:rPr lang="pl-PL" sz="1600" dirty="0" smtClean="0">
                <a:latin typeface="Arial Black" pitchFamily="34" charset="0"/>
              </a:rPr>
              <a:t>rolnych, bezpieczny </a:t>
            </a:r>
            <a:r>
              <a:rPr lang="pl-PL" sz="1600" dirty="0" smtClean="0">
                <a:latin typeface="Arial Black" pitchFamily="34" charset="0"/>
              </a:rPr>
              <a:t>sposób pozbywania się odpadów roślinnych i zwierzęcych - redukcja powierzchni składowisk, ograniczenie innych metod unieszkodliwiania,</a:t>
            </a:r>
          </a:p>
          <a:p>
            <a:pPr>
              <a:lnSpc>
                <a:spcPct val="80000"/>
              </a:lnSpc>
              <a:buClr>
                <a:srgbClr val="66FF33"/>
              </a:buClr>
              <a:buFontTx/>
              <a:buChar char="o"/>
            </a:pPr>
            <a:r>
              <a:rPr lang="pl-PL" sz="1600" dirty="0" smtClean="0">
                <a:latin typeface="Arial Black" pitchFamily="34" charset="0"/>
              </a:rPr>
              <a:t>aktywizacja lokalnego rynku rolnego, możliwość dodatkowego dochodu dla przedsiębiorstw rolnych, podniesienie opłacalności produkcji rolnej,</a:t>
            </a:r>
          </a:p>
          <a:p>
            <a:pPr>
              <a:lnSpc>
                <a:spcPct val="80000"/>
              </a:lnSpc>
              <a:buClr>
                <a:srgbClr val="66FF33"/>
              </a:buClr>
              <a:buFontTx/>
              <a:buChar char="o"/>
            </a:pPr>
            <a:r>
              <a:rPr lang="pl-PL" sz="1600" dirty="0" smtClean="0">
                <a:latin typeface="Arial Black" pitchFamily="34" charset="0"/>
              </a:rPr>
              <a:t>zwiększenie areału upraw roślin energetycznych,</a:t>
            </a:r>
          </a:p>
          <a:p>
            <a:pPr>
              <a:lnSpc>
                <a:spcPct val="80000"/>
              </a:lnSpc>
              <a:buClr>
                <a:srgbClr val="66FF33"/>
              </a:buClr>
              <a:buFontTx/>
              <a:buChar char="o"/>
            </a:pPr>
            <a:r>
              <a:rPr lang="pl-PL" sz="1600" dirty="0" smtClean="0">
                <a:latin typeface="Arial Black" pitchFamily="34" charset="0"/>
              </a:rPr>
              <a:t>możliwość wykorzystania wielu surowców, jako substratu,</a:t>
            </a:r>
          </a:p>
          <a:p>
            <a:pPr>
              <a:lnSpc>
                <a:spcPct val="80000"/>
              </a:lnSpc>
              <a:buClr>
                <a:srgbClr val="66FF33"/>
              </a:buClr>
              <a:buFontTx/>
              <a:buChar char="o"/>
            </a:pPr>
            <a:r>
              <a:rPr lang="pl-PL" sz="1600" dirty="0" smtClean="0">
                <a:latin typeface="Arial Black" pitchFamily="34" charset="0"/>
              </a:rPr>
              <a:t>proces produkcji biogazu opiera się wyłącznie na przemianach biochemicznych, nie wymaga użycia substancji chemicznych, stanowiących zagrożenie dla środowiska,</a:t>
            </a:r>
          </a:p>
          <a:p>
            <a:pPr>
              <a:lnSpc>
                <a:spcPct val="80000"/>
              </a:lnSpc>
              <a:buClr>
                <a:srgbClr val="66FF33"/>
              </a:buClr>
              <a:buFontTx/>
              <a:buChar char="o"/>
            </a:pPr>
            <a:r>
              <a:rPr lang="pl-PL" sz="1600" dirty="0" smtClean="0">
                <a:latin typeface="Arial Black" pitchFamily="34" charset="0"/>
              </a:rPr>
              <a:t>specyfika procesu wymaga, aby był on hermetyczny - minimalizuję to do zera emisję odorów z komór fermentacyjnych,</a:t>
            </a:r>
          </a:p>
          <a:p>
            <a:pPr>
              <a:lnSpc>
                <a:spcPct val="80000"/>
              </a:lnSpc>
              <a:buClr>
                <a:srgbClr val="66FF33"/>
              </a:buClr>
              <a:buFontTx/>
              <a:buChar char="o"/>
            </a:pPr>
            <a:r>
              <a:rPr lang="pl-PL" sz="1600" dirty="0" smtClean="0">
                <a:latin typeface="Arial Black" pitchFamily="34" charset="0"/>
              </a:rPr>
              <a:t>inwestycja w budowę </a:t>
            </a:r>
            <a:r>
              <a:rPr lang="pl-PL" sz="1600" dirty="0" err="1" smtClean="0">
                <a:latin typeface="Arial Black" pitchFamily="34" charset="0"/>
              </a:rPr>
              <a:t>biogazowni</a:t>
            </a:r>
            <a:r>
              <a:rPr lang="pl-PL" sz="1600" dirty="0" smtClean="0">
                <a:latin typeface="Arial Black" pitchFamily="34" charset="0"/>
              </a:rPr>
              <a:t> może być korzystna z ekonomicznego punktu widzenia,</a:t>
            </a:r>
          </a:p>
          <a:p>
            <a:pPr>
              <a:lnSpc>
                <a:spcPct val="80000"/>
              </a:lnSpc>
              <a:buClr>
                <a:srgbClr val="66FF33"/>
              </a:buClr>
              <a:buFontTx/>
              <a:buChar char="o"/>
            </a:pPr>
            <a:r>
              <a:rPr lang="pl-PL" sz="1600" dirty="0" smtClean="0">
                <a:latin typeface="Arial Black" pitchFamily="34" charset="0"/>
              </a:rPr>
              <a:t>dywersyfikacja źródeł energii, krok w kierunku samowystarczalności energetycznej i uniezależnienia się od paliw kopalnych.</a:t>
            </a:r>
          </a:p>
          <a:p>
            <a:pPr>
              <a:lnSpc>
                <a:spcPct val="80000"/>
              </a:lnSpc>
              <a:buClr>
                <a:srgbClr val="66FF33"/>
              </a:buClr>
              <a:buFontTx/>
              <a:buChar char="o"/>
            </a:pPr>
            <a:endParaRPr lang="pl-PL" sz="1600" dirty="0" smtClean="0">
              <a:latin typeface="Arial Black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pl-PL" sz="1600" dirty="0" smtClean="0"/>
          </a:p>
        </p:txBody>
      </p:sp>
      <p:sp>
        <p:nvSpPr>
          <p:cNvPr id="36868" name="Rectangle 4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719137"/>
          </a:xfrm>
        </p:spPr>
        <p:txBody>
          <a:bodyPr/>
          <a:lstStyle/>
          <a:p>
            <a:r>
              <a:rPr lang="pl-PL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WADY I ZALETY BIOGAZOWNI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457200" y="476250"/>
            <a:ext cx="8435975" cy="6048375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pl-PL" sz="2500" b="1" dirty="0" smtClean="0">
                <a:solidFill>
                  <a:srgbClr val="FF0000"/>
                </a:solidFill>
              </a:rPr>
              <a:t>Budowa </a:t>
            </a:r>
            <a:r>
              <a:rPr lang="pl-PL" sz="2500" b="1" dirty="0" err="1" smtClean="0">
                <a:solidFill>
                  <a:srgbClr val="FF0000"/>
                </a:solidFill>
              </a:rPr>
              <a:t>biogazowni</a:t>
            </a:r>
            <a:r>
              <a:rPr lang="pl-PL" sz="2500" b="1" dirty="0" smtClean="0">
                <a:solidFill>
                  <a:srgbClr val="FF0000"/>
                </a:solidFill>
              </a:rPr>
              <a:t> wiąże się również z zagrożeniami i wadami</a:t>
            </a:r>
            <a:r>
              <a:rPr lang="pl-PL" sz="2000" b="1" dirty="0" smtClean="0">
                <a:solidFill>
                  <a:srgbClr val="FF0000"/>
                </a:solidFill>
              </a:rPr>
              <a:t>, </a:t>
            </a:r>
            <a:r>
              <a:rPr lang="pl-PL" sz="2500" b="1" dirty="0" smtClean="0">
                <a:solidFill>
                  <a:srgbClr val="FF0000"/>
                </a:solidFill>
              </a:rPr>
              <a:t>takimi jak:</a:t>
            </a:r>
            <a:endParaRPr lang="pl-PL" sz="25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Clr>
                <a:srgbClr val="66FF33"/>
              </a:buClr>
              <a:buFontTx/>
              <a:buChar char="o"/>
            </a:pPr>
            <a:r>
              <a:rPr lang="pl-PL" sz="1800" dirty="0" smtClean="0">
                <a:latin typeface="Arial Black" pitchFamily="34" charset="0"/>
              </a:rPr>
              <a:t>wysokie nakłady inwestycyjne,</a:t>
            </a:r>
          </a:p>
          <a:p>
            <a:pPr>
              <a:lnSpc>
                <a:spcPct val="80000"/>
              </a:lnSpc>
              <a:buClr>
                <a:srgbClr val="66FF33"/>
              </a:buClr>
              <a:buFontTx/>
              <a:buChar char="o"/>
            </a:pPr>
            <a:r>
              <a:rPr lang="pl-PL" sz="1800" dirty="0" smtClean="0">
                <a:latin typeface="Arial Black" pitchFamily="34" charset="0"/>
              </a:rPr>
              <a:t>konieczność ciągłego dostępu do substratów,</a:t>
            </a:r>
          </a:p>
          <a:p>
            <a:pPr>
              <a:lnSpc>
                <a:spcPct val="80000"/>
              </a:lnSpc>
              <a:buClr>
                <a:srgbClr val="66FF33"/>
              </a:buClr>
              <a:buFontTx/>
              <a:buChar char="o"/>
            </a:pPr>
            <a:r>
              <a:rPr lang="pl-PL" sz="1800" dirty="0" smtClean="0">
                <a:latin typeface="Arial Black" pitchFamily="34" charset="0"/>
              </a:rPr>
              <a:t>w celu zachowania prawidłowego przebiegu procesu fermentacji konieczny jest stały nadzór i kontrola,</a:t>
            </a:r>
          </a:p>
          <a:p>
            <a:pPr>
              <a:lnSpc>
                <a:spcPct val="80000"/>
              </a:lnSpc>
              <a:buClr>
                <a:srgbClr val="66FF33"/>
              </a:buClr>
              <a:buFontTx/>
              <a:buChar char="o"/>
            </a:pPr>
            <a:r>
              <a:rPr lang="pl-PL" sz="1800" dirty="0" smtClean="0">
                <a:latin typeface="Arial Black" pitchFamily="34" charset="0"/>
              </a:rPr>
              <a:t>niepewny, w długoterminowej perspektywie, system wsparcia w postaci świadectw pochodzenia,</a:t>
            </a:r>
          </a:p>
          <a:p>
            <a:pPr>
              <a:lnSpc>
                <a:spcPct val="80000"/>
              </a:lnSpc>
              <a:buClr>
                <a:srgbClr val="66FF33"/>
              </a:buClr>
              <a:buFontTx/>
              <a:buChar char="o"/>
            </a:pPr>
            <a:r>
              <a:rPr lang="pl-PL" sz="1800" dirty="0" smtClean="0">
                <a:latin typeface="Arial Black" pitchFamily="34" charset="0"/>
              </a:rPr>
              <a:t>bariery prawne oraz skomplikowane procedury,</a:t>
            </a:r>
          </a:p>
          <a:p>
            <a:pPr>
              <a:lnSpc>
                <a:spcPct val="80000"/>
              </a:lnSpc>
              <a:buClr>
                <a:srgbClr val="66FF33"/>
              </a:buClr>
              <a:buFontTx/>
              <a:buChar char="o"/>
            </a:pPr>
            <a:r>
              <a:rPr lang="pl-PL" sz="1800" dirty="0" smtClean="0">
                <a:latin typeface="Arial Black" pitchFamily="34" charset="0"/>
              </a:rPr>
              <a:t>zły stan infrastruktury energetycznej często uniemożliwia przyłączenie instalacji do sieci; sieć gazowa na terenach wiejskich jest bardzo słabo rozwinięta,</a:t>
            </a:r>
          </a:p>
          <a:p>
            <a:pPr>
              <a:lnSpc>
                <a:spcPct val="80000"/>
              </a:lnSpc>
              <a:buClr>
                <a:srgbClr val="66FF33"/>
              </a:buClr>
              <a:buFontTx/>
              <a:buChar char="o"/>
            </a:pPr>
            <a:r>
              <a:rPr lang="pl-PL" sz="1800" dirty="0" smtClean="0">
                <a:latin typeface="Arial Black" pitchFamily="34" charset="0"/>
              </a:rPr>
              <a:t>istnieje możliwość uciążliwości zapachowych, </a:t>
            </a:r>
            <a:r>
              <a:rPr lang="pl-PL" sz="1800" dirty="0" smtClean="0">
                <a:latin typeface="Arial Black" pitchFamily="34" charset="0"/>
              </a:rPr>
              <a:t>związanych</a:t>
            </a:r>
          </a:p>
          <a:p>
            <a:pPr marL="0" indent="0">
              <a:lnSpc>
                <a:spcPct val="80000"/>
              </a:lnSpc>
              <a:buClr>
                <a:srgbClr val="66FF33"/>
              </a:buClr>
              <a:buNone/>
            </a:pPr>
            <a:r>
              <a:rPr lang="pl-PL" sz="1800" dirty="0">
                <a:latin typeface="Arial Black" pitchFamily="34" charset="0"/>
              </a:rPr>
              <a:t> </a:t>
            </a:r>
            <a:r>
              <a:rPr lang="pl-PL" sz="1800" dirty="0" smtClean="0">
                <a:latin typeface="Arial Black" pitchFamily="34" charset="0"/>
              </a:rPr>
              <a:t>   </a:t>
            </a:r>
            <a:r>
              <a:rPr lang="pl-PL" sz="1800" dirty="0" smtClean="0">
                <a:latin typeface="Arial Black" pitchFamily="34" charset="0"/>
              </a:rPr>
              <a:t> </a:t>
            </a:r>
            <a:r>
              <a:rPr lang="pl-PL" sz="1800" dirty="0" smtClean="0">
                <a:latin typeface="Arial Black" pitchFamily="34" charset="0"/>
              </a:rPr>
              <a:t>z przyjęciem substratów - zazwyczaj ograniczają się jednak </a:t>
            </a:r>
            <a:endParaRPr lang="pl-PL" sz="1800" dirty="0" smtClean="0">
              <a:latin typeface="Arial Black" pitchFamily="34" charset="0"/>
            </a:endParaRPr>
          </a:p>
          <a:p>
            <a:pPr marL="0" indent="0">
              <a:lnSpc>
                <a:spcPct val="80000"/>
              </a:lnSpc>
              <a:buClr>
                <a:srgbClr val="66FF33"/>
              </a:buClr>
              <a:buNone/>
            </a:pPr>
            <a:r>
              <a:rPr lang="pl-PL" sz="1800" dirty="0">
                <a:latin typeface="Arial Black" pitchFamily="34" charset="0"/>
              </a:rPr>
              <a:t> </a:t>
            </a:r>
            <a:r>
              <a:rPr lang="pl-PL" sz="1800" dirty="0" smtClean="0">
                <a:latin typeface="Arial Black" pitchFamily="34" charset="0"/>
              </a:rPr>
              <a:t>    </a:t>
            </a:r>
            <a:r>
              <a:rPr lang="pl-PL" sz="1800" dirty="0" smtClean="0">
                <a:latin typeface="Arial Black" pitchFamily="34" charset="0"/>
              </a:rPr>
              <a:t>do najbliższego </a:t>
            </a:r>
            <a:r>
              <a:rPr lang="pl-PL" sz="1800" dirty="0" smtClean="0">
                <a:latin typeface="Arial Black" pitchFamily="34" charset="0"/>
              </a:rPr>
              <a:t>sąsiedztwa instalacji,</a:t>
            </a:r>
          </a:p>
          <a:p>
            <a:pPr>
              <a:lnSpc>
                <a:spcPct val="80000"/>
              </a:lnSpc>
              <a:buClr>
                <a:srgbClr val="66FF33"/>
              </a:buClr>
              <a:buFontTx/>
              <a:buChar char="o"/>
            </a:pPr>
            <a:r>
              <a:rPr lang="pl-PL" sz="1800" dirty="0" smtClean="0">
                <a:latin typeface="Arial Black" pitchFamily="34" charset="0"/>
              </a:rPr>
              <a:t>wraz ze wzrostem mocy </a:t>
            </a:r>
            <a:r>
              <a:rPr lang="pl-PL" sz="1800" dirty="0" err="1" smtClean="0">
                <a:latin typeface="Arial Black" pitchFamily="34" charset="0"/>
              </a:rPr>
              <a:t>biogazowni</a:t>
            </a:r>
            <a:r>
              <a:rPr lang="pl-PL" sz="1800" dirty="0" smtClean="0">
                <a:latin typeface="Arial Black" pitchFamily="34" charset="0"/>
              </a:rPr>
              <a:t> rośnie zapotrzebowanie </a:t>
            </a:r>
            <a:endParaRPr lang="pl-PL" sz="1800" dirty="0" smtClean="0">
              <a:latin typeface="Arial Black" pitchFamily="34" charset="0"/>
            </a:endParaRPr>
          </a:p>
          <a:p>
            <a:pPr marL="0" indent="0">
              <a:lnSpc>
                <a:spcPct val="80000"/>
              </a:lnSpc>
              <a:buClr>
                <a:srgbClr val="66FF33"/>
              </a:buClr>
              <a:buNone/>
            </a:pPr>
            <a:r>
              <a:rPr lang="pl-PL" sz="1800" dirty="0">
                <a:latin typeface="Arial Black" pitchFamily="34" charset="0"/>
              </a:rPr>
              <a:t> </a:t>
            </a:r>
            <a:r>
              <a:rPr lang="pl-PL" sz="1800" dirty="0" smtClean="0">
                <a:latin typeface="Arial Black" pitchFamily="34" charset="0"/>
              </a:rPr>
              <a:t>    </a:t>
            </a:r>
            <a:r>
              <a:rPr lang="pl-PL" sz="1800" dirty="0" smtClean="0">
                <a:latin typeface="Arial Black" pitchFamily="34" charset="0"/>
              </a:rPr>
              <a:t>na </a:t>
            </a:r>
            <a:r>
              <a:rPr lang="pl-PL" sz="1800" dirty="0" smtClean="0">
                <a:latin typeface="Arial Black" pitchFamily="34" charset="0"/>
              </a:rPr>
              <a:t>substraty, może się to wiązać z </a:t>
            </a:r>
            <a:r>
              <a:rPr lang="pl-PL" sz="1800" dirty="0" smtClean="0">
                <a:latin typeface="Arial Black" pitchFamily="34" charset="0"/>
              </a:rPr>
              <a:t>trudnościami</a:t>
            </a:r>
          </a:p>
          <a:p>
            <a:pPr marL="0" indent="0">
              <a:lnSpc>
                <a:spcPct val="80000"/>
              </a:lnSpc>
              <a:buClr>
                <a:srgbClr val="66FF33"/>
              </a:buClr>
              <a:buNone/>
            </a:pPr>
            <a:r>
              <a:rPr lang="pl-PL" sz="1800" dirty="0">
                <a:latin typeface="Arial Black" pitchFamily="34" charset="0"/>
              </a:rPr>
              <a:t> </a:t>
            </a:r>
            <a:r>
              <a:rPr lang="pl-PL" sz="1800" dirty="0" smtClean="0">
                <a:latin typeface="Arial Black" pitchFamily="34" charset="0"/>
              </a:rPr>
              <a:t>    </a:t>
            </a:r>
            <a:r>
              <a:rPr lang="pl-PL" sz="1800" dirty="0" smtClean="0">
                <a:latin typeface="Arial Black" pitchFamily="34" charset="0"/>
              </a:rPr>
              <a:t>logistycznymi</a:t>
            </a:r>
            <a:r>
              <a:rPr lang="pl-PL" sz="1800" dirty="0" smtClean="0">
                <a:latin typeface="Arial Black" pitchFamily="34" charset="0"/>
              </a:rPr>
              <a:t>,</a:t>
            </a:r>
          </a:p>
          <a:p>
            <a:pPr>
              <a:lnSpc>
                <a:spcPct val="80000"/>
              </a:lnSpc>
              <a:buClr>
                <a:srgbClr val="66FF33"/>
              </a:buClr>
              <a:buFontTx/>
              <a:buChar char="o"/>
            </a:pPr>
            <a:r>
              <a:rPr lang="pl-PL" sz="1800" dirty="0" smtClean="0">
                <a:latin typeface="Arial Black" pitchFamily="34" charset="0"/>
              </a:rPr>
              <a:t>ryzyko zwiększenia powierzchni upraw monokulturowych,</a:t>
            </a:r>
          </a:p>
          <a:p>
            <a:pPr>
              <a:lnSpc>
                <a:spcPct val="80000"/>
              </a:lnSpc>
              <a:buClr>
                <a:srgbClr val="66FF33"/>
              </a:buClr>
              <a:buFontTx/>
              <a:buChar char="o"/>
            </a:pPr>
            <a:r>
              <a:rPr lang="pl-PL" sz="1800" dirty="0" smtClean="0">
                <a:latin typeface="Arial Black" pitchFamily="34" charset="0"/>
              </a:rPr>
              <a:t>budowa </a:t>
            </a:r>
            <a:r>
              <a:rPr lang="pl-PL" sz="1800" dirty="0" err="1" smtClean="0">
                <a:latin typeface="Arial Black" pitchFamily="34" charset="0"/>
              </a:rPr>
              <a:t>biogazowni</a:t>
            </a:r>
            <a:r>
              <a:rPr lang="pl-PL" sz="1800" dirty="0" smtClean="0">
                <a:latin typeface="Arial Black" pitchFamily="34" charset="0"/>
              </a:rPr>
              <a:t> wiąże z ryzykiem związanym ze zmianami cen surowców oraz cen energii elektrycznej.</a:t>
            </a:r>
          </a:p>
          <a:p>
            <a:pPr>
              <a:lnSpc>
                <a:spcPct val="80000"/>
              </a:lnSpc>
            </a:pPr>
            <a:endParaRPr lang="pl-PL" sz="1800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UPROSZCZONY SCHEMAT FUNKCJONOWANIA BIOGAZOWNI </a:t>
            </a:r>
          </a:p>
        </p:txBody>
      </p:sp>
      <p:pic>
        <p:nvPicPr>
          <p:cNvPr id="33797" name="Picture 5" descr="1317463699Schem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276475"/>
            <a:ext cx="8494713" cy="3344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220952" y="107950"/>
            <a:ext cx="8686800" cy="6264275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pl-PL" sz="2000" b="1" dirty="0" smtClean="0">
                <a:latin typeface="Arial Black" pitchFamily="34" charset="0"/>
              </a:rPr>
              <a:t>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pl-PL" sz="2000" b="1" dirty="0">
              <a:latin typeface="Arial Black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pl-PL" sz="2000" b="1" dirty="0" smtClean="0">
                <a:latin typeface="Arial Black" pitchFamily="34" charset="0"/>
              </a:rPr>
              <a:t>    Każda </a:t>
            </a:r>
            <a:r>
              <a:rPr lang="pl-PL" sz="2000" b="1" dirty="0" err="1" smtClean="0">
                <a:latin typeface="Arial Black" pitchFamily="34" charset="0"/>
              </a:rPr>
              <a:t>biogazownia</a:t>
            </a:r>
            <a:r>
              <a:rPr lang="pl-PL" sz="2000" b="1" dirty="0" smtClean="0">
                <a:latin typeface="Arial Black" pitchFamily="34" charset="0"/>
              </a:rPr>
              <a:t> rolnicza jest odmienną, indywidualną instalacją dostosowaną do używanych substratów, technologii, warunków prowadzenia procesu, itp. Niemniej jednak można wyróżnić etapy charakterystyczne dla każdej konstrukcji.</a:t>
            </a:r>
            <a:r>
              <a:rPr lang="pl-PL" sz="2000" dirty="0" smtClean="0">
                <a:latin typeface="Arial Black" pitchFamily="34" charset="0"/>
              </a:rPr>
              <a:t> </a:t>
            </a:r>
          </a:p>
          <a:p>
            <a:pPr marL="0" indent="0">
              <a:lnSpc>
                <a:spcPct val="80000"/>
              </a:lnSpc>
              <a:buClr>
                <a:srgbClr val="66FF33"/>
              </a:buClr>
              <a:buNone/>
            </a:pPr>
            <a:endParaRPr lang="pl-PL" sz="2000" dirty="0">
              <a:latin typeface="Arial Black" pitchFamily="34" charset="0"/>
            </a:endParaRPr>
          </a:p>
          <a:p>
            <a:pPr marL="0" indent="0">
              <a:lnSpc>
                <a:spcPct val="80000"/>
              </a:lnSpc>
              <a:buClr>
                <a:srgbClr val="66FF33"/>
              </a:buClr>
              <a:buNone/>
            </a:pPr>
            <a:r>
              <a:rPr lang="pl-PL" sz="2000" b="1" dirty="0" smtClean="0">
                <a:solidFill>
                  <a:srgbClr val="002060"/>
                </a:solidFill>
                <a:latin typeface="Arial Black" pitchFamily="34" charset="0"/>
              </a:rPr>
              <a:t>Przygotowanie </a:t>
            </a:r>
            <a:r>
              <a:rPr lang="pl-PL" sz="2000" b="1" dirty="0" smtClean="0">
                <a:solidFill>
                  <a:srgbClr val="002060"/>
                </a:solidFill>
                <a:latin typeface="Arial Black" pitchFamily="34" charset="0"/>
              </a:rPr>
              <a:t>substratów.</a:t>
            </a:r>
            <a:r>
              <a:rPr lang="pl-PL" sz="2000" dirty="0" smtClean="0">
                <a:solidFill>
                  <a:srgbClr val="002060"/>
                </a:solidFill>
                <a:latin typeface="Arial Black" pitchFamily="34" charset="0"/>
              </a:rPr>
              <a:t> </a:t>
            </a:r>
            <a:r>
              <a:rPr lang="pl-PL" sz="2000" dirty="0" smtClean="0">
                <a:latin typeface="Arial Black" pitchFamily="34" charset="0"/>
              </a:rPr>
              <a:t>Substraty mogą być magazynowane przy </a:t>
            </a:r>
            <a:r>
              <a:rPr lang="pl-PL" sz="2000" dirty="0" err="1" smtClean="0">
                <a:latin typeface="Arial Black" pitchFamily="34" charset="0"/>
              </a:rPr>
              <a:t>biogazowni</a:t>
            </a:r>
            <a:r>
              <a:rPr lang="pl-PL" sz="2000" dirty="0" smtClean="0">
                <a:latin typeface="Arial Black" pitchFamily="34" charset="0"/>
              </a:rPr>
              <a:t> </a:t>
            </a:r>
            <a:r>
              <a:rPr lang="pl-PL" sz="2000" dirty="0" smtClean="0">
                <a:latin typeface="Arial Black" pitchFamily="34" charset="0"/>
              </a:rPr>
              <a:t>w specjalnych </a:t>
            </a:r>
            <a:r>
              <a:rPr lang="pl-PL" sz="2000" dirty="0" smtClean="0">
                <a:latin typeface="Arial Black" pitchFamily="34" charset="0"/>
              </a:rPr>
              <a:t>zbiornikach (np. gnojowica), czy </a:t>
            </a:r>
            <a:r>
              <a:rPr lang="pl-PL" sz="2000" dirty="0" smtClean="0">
                <a:latin typeface="Arial Black" pitchFamily="34" charset="0"/>
              </a:rPr>
              <a:t>silosach </a:t>
            </a:r>
            <a:r>
              <a:rPr lang="pl-PL" sz="2000" dirty="0" smtClean="0">
                <a:latin typeface="Arial Black" pitchFamily="34" charset="0"/>
              </a:rPr>
              <a:t>(np. kiszonka z kukurydzy), albo mogą być regularnie dowożone </a:t>
            </a:r>
            <a:r>
              <a:rPr lang="pl-PL" sz="2000" dirty="0" smtClean="0">
                <a:latin typeface="Arial Black" pitchFamily="34" charset="0"/>
              </a:rPr>
              <a:t>z miejsca </a:t>
            </a:r>
            <a:r>
              <a:rPr lang="pl-PL" sz="2000" dirty="0" smtClean="0">
                <a:latin typeface="Arial Black" pitchFamily="34" charset="0"/>
              </a:rPr>
              <a:t>wytwarzania. Wsad wprowadzany do zbiornika </a:t>
            </a:r>
            <a:r>
              <a:rPr lang="pl-PL" sz="2000" dirty="0" smtClean="0">
                <a:latin typeface="Arial Black" pitchFamily="34" charset="0"/>
              </a:rPr>
              <a:t>fermentacyjnego</a:t>
            </a:r>
            <a:r>
              <a:rPr lang="pl-PL" sz="2000" dirty="0" smtClean="0">
                <a:latin typeface="Arial Black" pitchFamily="34" charset="0"/>
              </a:rPr>
              <a:t> </a:t>
            </a:r>
            <a:r>
              <a:rPr lang="pl-PL" sz="2000" dirty="0" smtClean="0">
                <a:latin typeface="Arial Black" pitchFamily="34" charset="0"/>
              </a:rPr>
              <a:t>powinien </a:t>
            </a:r>
            <a:r>
              <a:rPr lang="pl-PL" sz="2000" dirty="0" smtClean="0">
                <a:latin typeface="Arial Black" pitchFamily="34" charset="0"/>
              </a:rPr>
              <a:t>być jednorodny, dlatego substraty muszą być </a:t>
            </a:r>
            <a:r>
              <a:rPr lang="pl-PL" sz="2000" dirty="0" smtClean="0">
                <a:latin typeface="Arial Black" pitchFamily="34" charset="0"/>
              </a:rPr>
              <a:t>uprzednio wymieszane</a:t>
            </a:r>
            <a:r>
              <a:rPr lang="pl-PL" sz="2000" dirty="0" smtClean="0">
                <a:latin typeface="Arial Black" pitchFamily="34" charset="0"/>
              </a:rPr>
              <a:t>. Substraty ciekłe zazwyczaj transportuje się </a:t>
            </a:r>
            <a:r>
              <a:rPr lang="pl-PL" sz="2000" dirty="0" smtClean="0">
                <a:latin typeface="Arial Black" pitchFamily="34" charset="0"/>
              </a:rPr>
              <a:t>do</a:t>
            </a:r>
            <a:r>
              <a:rPr lang="pl-PL" sz="2000" dirty="0" smtClean="0">
                <a:latin typeface="Arial Black" pitchFamily="34" charset="0"/>
              </a:rPr>
              <a:t> </a:t>
            </a:r>
            <a:r>
              <a:rPr lang="pl-PL" sz="2000" dirty="0" smtClean="0">
                <a:latin typeface="Arial Black" pitchFamily="34" charset="0"/>
              </a:rPr>
              <a:t>fermentorów </a:t>
            </a:r>
            <a:r>
              <a:rPr lang="pl-PL" sz="2000" dirty="0" smtClean="0">
                <a:latin typeface="Arial Black" pitchFamily="34" charset="0"/>
              </a:rPr>
              <a:t>szczelnymi rurociągami, aby zminimalizować emisje </a:t>
            </a:r>
            <a:r>
              <a:rPr lang="pl-PL" sz="2000" dirty="0" smtClean="0">
                <a:latin typeface="Arial Black" pitchFamily="34" charset="0"/>
              </a:rPr>
              <a:t>odorów</a:t>
            </a:r>
            <a:r>
              <a:rPr lang="pl-PL" sz="2000" dirty="0" smtClean="0">
                <a:latin typeface="Arial Black" pitchFamily="34" charset="0"/>
              </a:rPr>
              <a:t>. Substraty o niskim uwodnieniu są dostarczane do </a:t>
            </a:r>
            <a:r>
              <a:rPr lang="pl-PL" sz="2000" dirty="0" smtClean="0">
                <a:latin typeface="Arial Black" pitchFamily="34" charset="0"/>
              </a:rPr>
              <a:t>zbiornika</a:t>
            </a:r>
            <a:r>
              <a:rPr lang="pl-PL" sz="2000" dirty="0" smtClean="0">
                <a:latin typeface="Arial Black" pitchFamily="34" charset="0"/>
              </a:rPr>
              <a:t> </a:t>
            </a:r>
            <a:r>
              <a:rPr lang="pl-PL" sz="2000" dirty="0" smtClean="0">
                <a:latin typeface="Arial Black" pitchFamily="34" charset="0"/>
              </a:rPr>
              <a:t>mieszania </a:t>
            </a:r>
            <a:r>
              <a:rPr lang="pl-PL" sz="2000" dirty="0" smtClean="0">
                <a:latin typeface="Arial Black" pitchFamily="34" charset="0"/>
              </a:rPr>
              <a:t>taśmociągiem. Zastosowanie w instalacji </a:t>
            </a:r>
            <a:r>
              <a:rPr lang="pl-PL" sz="2000" dirty="0" smtClean="0">
                <a:latin typeface="Arial Black" pitchFamily="34" charset="0"/>
              </a:rPr>
              <a:t>biogazowej odpadów </a:t>
            </a:r>
            <a:r>
              <a:rPr lang="pl-PL" sz="2000" dirty="0" smtClean="0">
                <a:latin typeface="Arial Black" pitchFamily="34" charset="0"/>
              </a:rPr>
              <a:t>poubojowych wymaga ich uprzedniej higienizacji.</a:t>
            </a:r>
          </a:p>
          <a:p>
            <a:pPr marL="0" indent="0">
              <a:lnSpc>
                <a:spcPct val="80000"/>
              </a:lnSpc>
              <a:buClr>
                <a:srgbClr val="66FF33"/>
              </a:buClr>
              <a:buNone/>
            </a:pPr>
            <a:endParaRPr lang="pl-PL" sz="1600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Generic</Template>
  <TotalTime>207</TotalTime>
  <Words>1070</Words>
  <Application>Microsoft Office PowerPoint</Application>
  <PresentationFormat>Pokaz na ekranie (4:3)</PresentationFormat>
  <Paragraphs>125</Paragraphs>
  <Slides>34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5" baseType="lpstr">
      <vt:lpstr>Motyw pakietu Office</vt:lpstr>
      <vt:lpstr>Prezentacja programu PowerPoint</vt:lpstr>
      <vt:lpstr>Prezentacja programu PowerPoint</vt:lpstr>
      <vt:lpstr>BIOGAZOWNIE W POLSCE</vt:lpstr>
      <vt:lpstr>Prezentacja programu PowerPoint</vt:lpstr>
      <vt:lpstr>Prezentacja programu PowerPoint</vt:lpstr>
      <vt:lpstr>WADY I ZALETY BIOGAZOWNI</vt:lpstr>
      <vt:lpstr>Prezentacja programu PowerPoint</vt:lpstr>
      <vt:lpstr>UPROSZCZONY SCHEMAT FUNKCJONOWANIA BIOGAZOWNI </vt:lpstr>
      <vt:lpstr>Prezentacja programu PowerPoint</vt:lpstr>
      <vt:lpstr>Prezentacja programu PowerPoint</vt:lpstr>
      <vt:lpstr>Prezentacja programu PowerPoint</vt:lpstr>
      <vt:lpstr>Prezentacja programu PowerPoint</vt:lpstr>
      <vt:lpstr>Biogazownia</vt:lpstr>
      <vt:lpstr>Prezentacja programu PowerPoint</vt:lpstr>
      <vt:lpstr>Prezentacja programu PowerPoint</vt:lpstr>
      <vt:lpstr>Prezentacja programu PowerPoint</vt:lpstr>
      <vt:lpstr>Prezentacja programu PowerPoint</vt:lpstr>
      <vt:lpstr>ZBIORNIK FERMENTACYJNY</vt:lpstr>
      <vt:lpstr>POJEMNIK DO ZAŁADUNKU KUKURYDZY</vt:lpstr>
      <vt:lpstr>ŚLIMAK PODAJĄCY PRZEFERMENTOWANY SUBSTRAT </vt:lpstr>
      <vt:lpstr>ZABEZPIECZENIA PRZY ZBIORNIKU RETENCYJNYM</vt:lpstr>
      <vt:lpstr>ZBIORNIK FERMENTACYJNY FIRMY WOLF SYSTEM</vt:lpstr>
      <vt:lpstr>FOLIA ZABEZPIECZAJĄCA PRZED UCIECZKĄ METANU</vt:lpstr>
      <vt:lpstr>RURA Z GLIKOLEM</vt:lpstr>
      <vt:lpstr>SPRAWDZANIE ILOŚCI SIARKI</vt:lpstr>
      <vt:lpstr>WENTYLATOR PODNOSZĄCY KOPUŁĘ ZBIORNIKA</vt:lpstr>
      <vt:lpstr>SPRAWDZANIE POZIOMU W ZBIORNIKU RETENCYJNYM</vt:lpstr>
      <vt:lpstr>PRZEPOMPOWNIA</vt:lpstr>
      <vt:lpstr>RURY Z CIEPŁĄ WODĄ</vt:lpstr>
      <vt:lpstr> W budynku gospodarczym umieszczone są trzy bardzo istotne elementy biogazowni takie jak:  1. Sterownia wraz z pomieszczeniem szaf sterowniczych będąca, dokonując porównania do pracy ciała człowieka, mózgiem całego obiektu </vt:lpstr>
      <vt:lpstr>2. Urządzenie przetwarzające energię biogazu na energię cieplną i/lub elektryczną czyli na przykład kogenerator wytwarzający w sposób        skojarzony prąd elektryczny i ciepło. </vt:lpstr>
      <vt:lpstr>3. Pompownia obsługująca transport substratów oraz pozostałości pofermentacyjnej pomiędzy poszczególnymi zbiornikami </vt:lpstr>
      <vt:lpstr>AGREGAT KOGENERACYJNY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Biogazownia</dc:title>
  <dc:creator>ppp</dc:creator>
  <cp:lastModifiedBy>karolina</cp:lastModifiedBy>
  <cp:revision>13</cp:revision>
  <dcterms:created xsi:type="dcterms:W3CDTF">2013-03-22T16:12:29Z</dcterms:created>
  <dcterms:modified xsi:type="dcterms:W3CDTF">2013-03-26T09:26:47Z</dcterms:modified>
</cp:coreProperties>
</file>